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18" r:id="rId1"/>
    <p:sldMasterId id="2147484030" r:id="rId2"/>
    <p:sldMasterId id="2147484033" r:id="rId3"/>
  </p:sldMasterIdLst>
  <p:notesMasterIdLst>
    <p:notesMasterId r:id="rId27"/>
  </p:notesMasterIdLst>
  <p:handoutMasterIdLst>
    <p:handoutMasterId r:id="rId28"/>
  </p:handoutMasterIdLst>
  <p:sldIdLst>
    <p:sldId id="277" r:id="rId4"/>
    <p:sldId id="260" r:id="rId5"/>
    <p:sldId id="310" r:id="rId6"/>
    <p:sldId id="311" r:id="rId7"/>
    <p:sldId id="318" r:id="rId8"/>
    <p:sldId id="312" r:id="rId9"/>
    <p:sldId id="330" r:id="rId10"/>
    <p:sldId id="337" r:id="rId11"/>
    <p:sldId id="336" r:id="rId12"/>
    <p:sldId id="297" r:id="rId13"/>
    <p:sldId id="331" r:id="rId14"/>
    <p:sldId id="338" r:id="rId15"/>
    <p:sldId id="323" r:id="rId16"/>
    <p:sldId id="332" r:id="rId17"/>
    <p:sldId id="334" r:id="rId18"/>
    <p:sldId id="339" r:id="rId19"/>
    <p:sldId id="305" r:id="rId20"/>
    <p:sldId id="335" r:id="rId21"/>
    <p:sldId id="340" r:id="rId22"/>
    <p:sldId id="341" r:id="rId23"/>
    <p:sldId id="342" r:id="rId24"/>
    <p:sldId id="343" r:id="rId25"/>
    <p:sldId id="280" r:id="rId2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Osaka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Osaka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Osaka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Osaka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Osaka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267B"/>
    <a:srgbClr val="0066CB"/>
    <a:srgbClr val="C707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23" autoAdjust="0"/>
    <p:restoredTop sz="82400" autoAdjust="0"/>
  </p:normalViewPr>
  <p:slideViewPr>
    <p:cSldViewPr>
      <p:cViewPr>
        <p:scale>
          <a:sx n="90" d="100"/>
          <a:sy n="90" d="100"/>
        </p:scale>
        <p:origin x="-24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1953F0BC-A603-4034-A745-96E7DD359E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0" cy="481727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DD2AE6E-FE24-4B83-A188-2AEEF9B017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143588" y="1"/>
            <a:ext cx="3169920" cy="481727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r">
              <a:defRPr sz="1300"/>
            </a:lvl1pPr>
          </a:lstStyle>
          <a:p>
            <a:fld id="{F8397AAF-5F4D-43B7-A8AC-BA681E293FB8}" type="datetimeFigureOut">
              <a:rPr lang="en-GB" smtClean="0"/>
              <a:t>31/01/2018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7689811-7540-434A-B93A-7CDD268860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119475"/>
            <a:ext cx="3169920" cy="481726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2C91394-AFCB-416A-A922-08D67A3705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143588" y="9119475"/>
            <a:ext cx="3169920" cy="481726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r">
              <a:defRPr sz="1300"/>
            </a:lvl1pPr>
          </a:lstStyle>
          <a:p>
            <a:fld id="{F149624D-9CF6-4295-BD20-B4515D6025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7079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169920" cy="48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478" tIns="48239" rIns="96478" bIns="48239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" pitchFamily="1" charset="0"/>
                <a:ea typeface="Osaka" pitchFamily="-5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5281" y="0"/>
            <a:ext cx="3169920" cy="48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478" tIns="48239" rIns="96478" bIns="48239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" pitchFamily="1" charset="0"/>
                <a:ea typeface="Osaka" pitchFamily="-5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8888" y="720725"/>
            <a:ext cx="4799012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361" y="4560570"/>
            <a:ext cx="5364480" cy="432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478" tIns="48239" rIns="96478" bIns="482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1140"/>
            <a:ext cx="3169920" cy="48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478" tIns="48239" rIns="96478" bIns="48239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" pitchFamily="1" charset="0"/>
                <a:ea typeface="Osaka" pitchFamily="-5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5281" y="9121140"/>
            <a:ext cx="3169920" cy="480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478" tIns="48239" rIns="96478" bIns="48239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" pitchFamily="1" charset="0"/>
                <a:ea typeface="Osaka" pitchFamily="-54" charset="-128"/>
                <a:cs typeface="+mn-cs"/>
              </a:defRPr>
            </a:lvl1pPr>
          </a:lstStyle>
          <a:p>
            <a:pPr>
              <a:defRPr/>
            </a:pPr>
            <a:fld id="{02CFD3ED-F012-4D08-A351-43A3D8551A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1882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" charset="0"/>
        <a:ea typeface="Osaka" pitchFamily="-54" charset="-128"/>
        <a:cs typeface="Osaka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" charset="0"/>
        <a:ea typeface="Osaka" pitchFamily="-54" charset="-128"/>
        <a:cs typeface="Osaka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" charset="0"/>
        <a:ea typeface="Osaka" pitchFamily="-54" charset="-128"/>
        <a:cs typeface="Osaka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" charset="0"/>
        <a:ea typeface="Osaka" pitchFamily="-54" charset="-128"/>
        <a:cs typeface="Osaka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" charset="0"/>
        <a:ea typeface="Osaka" pitchFamily="-54" charset="-128"/>
        <a:cs typeface="Osaka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cie.org.uk/teaching-and-learning/implementing-the-curriculum-with-cambridge/index.aspx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cie.org.uk/teaching-and-learning/getting-started-with/index.aspx" TargetMode="External"/><Relationship Id="rId5" Type="http://schemas.openxmlformats.org/officeDocument/2006/relationships/hyperlink" Target="http://cie.org.uk/teaching-and-learning/education-briefs/index.aspx" TargetMode="External"/><Relationship Id="rId4" Type="http://schemas.openxmlformats.org/officeDocument/2006/relationships/hyperlink" Target="http://cie.org.uk/teaching-and-learning/developing-your-school-with-cambridge/index.aspx" TargetMode="Externa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300">
                <a:solidFill>
                  <a:schemeClr val="tx1"/>
                </a:solidFill>
                <a:latin typeface="Times" charset="0"/>
                <a:ea typeface="Osaka" charset="-128"/>
              </a:defRPr>
            </a:lvl1pPr>
            <a:lvl2pPr marL="783887" indent="-301495">
              <a:spcBef>
                <a:spcPct val="30000"/>
              </a:spcBef>
              <a:defRPr sz="1300">
                <a:solidFill>
                  <a:schemeClr val="tx1"/>
                </a:solidFill>
                <a:latin typeface="Times" charset="0"/>
                <a:ea typeface="Osaka" charset="-128"/>
              </a:defRPr>
            </a:lvl2pPr>
            <a:lvl3pPr marL="1205979" indent="-241196">
              <a:spcBef>
                <a:spcPct val="30000"/>
              </a:spcBef>
              <a:defRPr sz="1300">
                <a:solidFill>
                  <a:schemeClr val="tx1"/>
                </a:solidFill>
                <a:latin typeface="Times" charset="0"/>
                <a:ea typeface="Osaka" charset="-128"/>
              </a:defRPr>
            </a:lvl3pPr>
            <a:lvl4pPr marL="1688371" indent="-241196">
              <a:spcBef>
                <a:spcPct val="30000"/>
              </a:spcBef>
              <a:defRPr sz="1300">
                <a:solidFill>
                  <a:schemeClr val="tx1"/>
                </a:solidFill>
                <a:latin typeface="Times" charset="0"/>
                <a:ea typeface="Osaka" charset="-128"/>
              </a:defRPr>
            </a:lvl4pPr>
            <a:lvl5pPr marL="2170763" indent="-241196">
              <a:spcBef>
                <a:spcPct val="30000"/>
              </a:spcBef>
              <a:defRPr sz="1300">
                <a:solidFill>
                  <a:schemeClr val="tx1"/>
                </a:solidFill>
                <a:latin typeface="Times" charset="0"/>
                <a:ea typeface="Osaka" charset="-128"/>
              </a:defRPr>
            </a:lvl5pPr>
            <a:lvl6pPr marL="2653154" indent="-241196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" charset="0"/>
                <a:ea typeface="Osaka" charset="-128"/>
              </a:defRPr>
            </a:lvl6pPr>
            <a:lvl7pPr marL="3135546" indent="-241196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" charset="0"/>
                <a:ea typeface="Osaka" charset="-128"/>
              </a:defRPr>
            </a:lvl7pPr>
            <a:lvl8pPr marL="3617938" indent="-241196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" charset="0"/>
                <a:ea typeface="Osaka" charset="-128"/>
              </a:defRPr>
            </a:lvl8pPr>
            <a:lvl9pPr marL="4100330" indent="-241196" eaLnBrk="0" fontAlgn="base" hangingPunct="0">
              <a:spcBef>
                <a:spcPct val="3000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</a:pPr>
            <a:fld id="{CF5DB213-8396-514C-9F00-3F043D3D00E1}" type="slidenum">
              <a:rPr lang="en-US" altLang="en-US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1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GB" altLang="en-US" dirty="0">
              <a:latin typeface="Times" charset="0"/>
              <a:ea typeface="Osaka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93164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latin typeface="Times" pitchFamily="18" charset="0"/>
              <a:ea typeface="Osaka" charset="-128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83887" indent="-301495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205979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88371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170763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653154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3135546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617938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4100330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fld id="{E4AAF86D-9062-44DE-8B62-A408CA9A71B2}" type="slidenum">
              <a:rPr lang="en-US" altLang="en-US" sz="1300"/>
              <a:pPr/>
              <a:t>10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4180202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latin typeface="Times" pitchFamily="18" charset="0"/>
              <a:ea typeface="Osaka" charset="-128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83887" indent="-301495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205979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88371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170763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653154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3135546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617938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4100330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fld id="{E4AAF86D-9062-44DE-8B62-A408CA9A71B2}" type="slidenum">
              <a:rPr lang="en-US" altLang="en-US" sz="1300"/>
              <a:pPr/>
              <a:t>11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1462058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latin typeface="Times" pitchFamily="18" charset="0"/>
              <a:ea typeface="Osaka" charset="-128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83887" indent="-301495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205979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88371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170763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653154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3135546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617938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4100330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fld id="{E4AAF86D-9062-44DE-8B62-A408CA9A71B2}" type="slidenum">
              <a:rPr lang="en-US" altLang="en-US" sz="1300"/>
              <a:pPr/>
              <a:t>12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889291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282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latin typeface="Times" pitchFamily="18" charset="0"/>
              <a:ea typeface="Osaka" charset="-128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83887" indent="-301495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205979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88371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170763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653154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3135546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617938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4100330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fld id="{E4AAF86D-9062-44DE-8B62-A408CA9A71B2}" type="slidenum">
              <a:rPr lang="en-US" altLang="en-US" sz="1300"/>
              <a:pPr/>
              <a:t>14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16678671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867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8745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latin typeface="Times" pitchFamily="18" charset="0"/>
              <a:ea typeface="Osaka" charset="-128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83887" indent="-301495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205979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88371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170763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653154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3135546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617938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4100330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fld id="{E4AAF86D-9062-44DE-8B62-A408CA9A71B2}" type="slidenum">
              <a:rPr lang="en-US" altLang="en-US" sz="1300"/>
              <a:pPr/>
              <a:t>17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6968399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dirty="0">
              <a:latin typeface="Times" pitchFamily="18" charset="0"/>
              <a:ea typeface="Osaka" charset="-128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83887" indent="-301495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205979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88371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170763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653154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3135546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617938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4100330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fld id="{E4AAF86D-9062-44DE-8B62-A408CA9A71B2}" type="slidenum">
              <a:rPr lang="en-US" altLang="en-US" sz="1300"/>
              <a:pPr/>
              <a:t>18</a:t>
            </a:fld>
            <a:endParaRPr lang="en-US" altLang="en-US" sz="1300" dirty="0"/>
          </a:p>
        </p:txBody>
      </p:sp>
    </p:spTree>
    <p:extLst>
      <p:ext uri="{BB962C8B-B14F-4D97-AF65-F5344CB8AC3E}">
        <p14:creationId xmlns:p14="http://schemas.microsoft.com/office/powerpoint/2010/main" val="40935215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All assessment document</a:t>
            </a:r>
            <a:r>
              <a:rPr lang="en-GB" baseline="0" dirty="0" smtClean="0"/>
              <a:t> are on the public website. </a:t>
            </a:r>
          </a:p>
          <a:p>
            <a:endParaRPr lang="en-GB" baseline="0" dirty="0" smtClean="0"/>
          </a:p>
          <a:p>
            <a:r>
              <a:rPr lang="en-GB" baseline="0" dirty="0" smtClean="0"/>
              <a:t>In addition, there is the School Support Hub (formerly Teacher Support). </a:t>
            </a:r>
          </a:p>
          <a:p>
            <a:endParaRPr lang="en-GB" baseline="0" dirty="0" smtClean="0"/>
          </a:p>
          <a:p>
            <a:r>
              <a:rPr lang="en-GB" dirty="0" smtClean="0"/>
              <a:t>Make</a:t>
            </a:r>
            <a:r>
              <a:rPr lang="en-GB" baseline="0" dirty="0" smtClean="0"/>
              <a:t> sure that every delegate knows that as a registered Cambridge centre they have access to the School Support Hub where they can get </a:t>
            </a:r>
            <a:r>
              <a:rPr lang="en-GB" sz="1300" dirty="0"/>
              <a:t>past papers from the last five years, Teacher Guides, Exemplar Candidate Responses, Online Forums, Schemes of Work, Coursework Handbooks etc.  There are no live materials on the School Support Hub. </a:t>
            </a:r>
          </a:p>
          <a:p>
            <a:endParaRPr lang="en-GB" sz="1300" dirty="0"/>
          </a:p>
          <a:p>
            <a:endParaRPr lang="en-GB" sz="13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503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defTabSz="964783">
              <a:defRPr/>
            </a:pPr>
            <a:endParaRPr lang="en-GB" baseline="0" dirty="0">
              <a:latin typeface="Times" pitchFamily="18" charset="0"/>
              <a:ea typeface="Osaka" charset="-128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1pPr>
            <a:lvl2pPr marL="783887" indent="-301495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2pPr>
            <a:lvl3pPr marL="1205979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3pPr>
            <a:lvl4pPr marL="1688371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4pPr>
            <a:lvl5pPr marL="2170763" indent="-241196"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5pPr>
            <a:lvl6pPr marL="2653154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6pPr>
            <a:lvl7pPr marL="3135546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7pPr>
            <a:lvl8pPr marL="3617938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8pPr>
            <a:lvl9pPr marL="4100330" indent="-241196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itchFamily="18" charset="0"/>
                <a:ea typeface="Osaka" charset="-128"/>
              </a:defRPr>
            </a:lvl9pPr>
          </a:lstStyle>
          <a:p>
            <a:fld id="{E4AAF86D-9062-44DE-8B62-A408CA9A71B2}" type="slidenum">
              <a:rPr lang="en-US" altLang="en-US" sz="1300"/>
              <a:pPr/>
              <a:t>2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27137389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45182">
              <a:defRPr sz="2500">
                <a:solidFill>
                  <a:schemeClr val="tx1"/>
                </a:solidFill>
                <a:latin typeface="Times" panose="02020603050405020304" pitchFamily="18" charset="0"/>
                <a:ea typeface="Osaka" pitchFamily="-32" charset="-128"/>
              </a:defRPr>
            </a:lvl1pPr>
            <a:lvl2pPr marL="783887" indent="-301495" defTabSz="1045182">
              <a:defRPr sz="2500">
                <a:solidFill>
                  <a:schemeClr val="tx1"/>
                </a:solidFill>
                <a:latin typeface="Times" panose="02020603050405020304" pitchFamily="18" charset="0"/>
                <a:ea typeface="Osaka" pitchFamily="-32" charset="-128"/>
              </a:defRPr>
            </a:lvl2pPr>
            <a:lvl3pPr marL="1205979" indent="-241196" defTabSz="1045182">
              <a:defRPr sz="2500">
                <a:solidFill>
                  <a:schemeClr val="tx1"/>
                </a:solidFill>
                <a:latin typeface="Times" panose="02020603050405020304" pitchFamily="18" charset="0"/>
                <a:ea typeface="Osaka" pitchFamily="-32" charset="-128"/>
              </a:defRPr>
            </a:lvl3pPr>
            <a:lvl4pPr marL="1688371" indent="-241196" defTabSz="1045182">
              <a:defRPr sz="2500">
                <a:solidFill>
                  <a:schemeClr val="tx1"/>
                </a:solidFill>
                <a:latin typeface="Times" panose="02020603050405020304" pitchFamily="18" charset="0"/>
                <a:ea typeface="Osaka" pitchFamily="-32" charset="-128"/>
              </a:defRPr>
            </a:lvl4pPr>
            <a:lvl5pPr marL="2170763" indent="-241196" defTabSz="1045182">
              <a:defRPr sz="2500">
                <a:solidFill>
                  <a:schemeClr val="tx1"/>
                </a:solidFill>
                <a:latin typeface="Times" panose="02020603050405020304" pitchFamily="18" charset="0"/>
                <a:ea typeface="Osaka" pitchFamily="-32" charset="-128"/>
              </a:defRPr>
            </a:lvl5pPr>
            <a:lvl6pPr marL="2653154" indent="-241196" defTabSz="1045182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anose="02020603050405020304" pitchFamily="18" charset="0"/>
                <a:ea typeface="Osaka" pitchFamily="-32" charset="-128"/>
              </a:defRPr>
            </a:lvl6pPr>
            <a:lvl7pPr marL="3135546" indent="-241196" defTabSz="1045182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anose="02020603050405020304" pitchFamily="18" charset="0"/>
                <a:ea typeface="Osaka" pitchFamily="-32" charset="-128"/>
              </a:defRPr>
            </a:lvl7pPr>
            <a:lvl8pPr marL="3617938" indent="-241196" defTabSz="1045182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anose="02020603050405020304" pitchFamily="18" charset="0"/>
                <a:ea typeface="Osaka" pitchFamily="-32" charset="-128"/>
              </a:defRPr>
            </a:lvl8pPr>
            <a:lvl9pPr marL="4100330" indent="-241196" defTabSz="1045182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" panose="02020603050405020304" pitchFamily="18" charset="0"/>
                <a:ea typeface="Osaka" pitchFamily="-32" charset="-128"/>
              </a:defRPr>
            </a:lvl9pPr>
          </a:lstStyle>
          <a:p>
            <a:fld id="{21096EFC-D6AA-44DE-8721-BFB187FCCB1A}" type="slidenum">
              <a:rPr lang="en-US" altLang="en-US" sz="1400"/>
              <a:pPr/>
              <a:t>20</a:t>
            </a:fld>
            <a:endParaRPr lang="en-US" altLang="en-US" sz="14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0138" y="806450"/>
            <a:ext cx="5372100" cy="4029075"/>
          </a:xfrm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GB" altLang="en-US" dirty="0" smtClean="0">
                <a:latin typeface="Times" panose="02020603050405020304" pitchFamily="18" charset="0"/>
                <a:ea typeface="Osaka" pitchFamily="-32" charset="-128"/>
              </a:rPr>
              <a:t>Our core publishers are CUP,</a:t>
            </a:r>
            <a:r>
              <a:rPr lang="en-GB" altLang="en-US" baseline="0" dirty="0" smtClean="0">
                <a:latin typeface="Times" panose="02020603050405020304" pitchFamily="18" charset="0"/>
                <a:ea typeface="Osaka" pitchFamily="-32" charset="-128"/>
              </a:rPr>
              <a:t> Collins and </a:t>
            </a:r>
            <a:r>
              <a:rPr lang="en-GB" altLang="en-US" baseline="0" dirty="0" err="1" smtClean="0">
                <a:latin typeface="Times" panose="02020603050405020304" pitchFamily="18" charset="0"/>
                <a:ea typeface="Osaka" pitchFamily="-32" charset="-128"/>
              </a:rPr>
              <a:t>Hodder</a:t>
            </a:r>
            <a:r>
              <a:rPr lang="en-GB" altLang="en-US" baseline="0" dirty="0" smtClean="0">
                <a:latin typeface="Times" panose="02020603050405020304" pitchFamily="18" charset="0"/>
                <a:ea typeface="Osaka" pitchFamily="-32" charset="-128"/>
              </a:rPr>
              <a:t> and we need to treat them equally i.e. not promote one more than the other. </a:t>
            </a:r>
          </a:p>
          <a:p>
            <a:pPr eaLnBrk="1" hangingPunct="1"/>
            <a:r>
              <a:rPr lang="en-GB" altLang="en-US" baseline="0" dirty="0" smtClean="0">
                <a:latin typeface="Times" panose="02020603050405020304" pitchFamily="18" charset="0"/>
                <a:ea typeface="Osaka" pitchFamily="-32" charset="-128"/>
              </a:rPr>
              <a:t> </a:t>
            </a:r>
          </a:p>
          <a:p>
            <a:pPr eaLnBrk="1" hangingPunct="1"/>
            <a:r>
              <a:rPr lang="en-GB" altLang="en-US" baseline="0" dirty="0" smtClean="0">
                <a:latin typeface="Times" panose="02020603050405020304" pitchFamily="18" charset="0"/>
                <a:ea typeface="Osaka" pitchFamily="-32" charset="-128"/>
              </a:rPr>
              <a:t>It is easier to refer everyone to the public website where all the ‘Endorsed resources’ are. There is also a link from the School Support Hub to the same place. There are also ‘Other suggested resources’  that have been found to provide useful support for teachers. </a:t>
            </a:r>
          </a:p>
          <a:p>
            <a:pPr eaLnBrk="1" hangingPunct="1"/>
            <a:endParaRPr lang="en-GB" altLang="en-US" baseline="0" dirty="0" smtClean="0">
              <a:latin typeface="Times" panose="02020603050405020304" pitchFamily="18" charset="0"/>
              <a:ea typeface="Osaka" pitchFamily="-32" charset="-128"/>
            </a:endParaRPr>
          </a:p>
          <a:p>
            <a:pPr eaLnBrk="1" hangingPunct="1"/>
            <a:r>
              <a:rPr lang="en-GB" altLang="en-US" baseline="0" dirty="0" smtClean="0">
                <a:latin typeface="Times" panose="02020603050405020304" pitchFamily="18" charset="0"/>
                <a:ea typeface="Osaka" pitchFamily="-32" charset="-128"/>
              </a:rPr>
              <a:t>It may be the case that there is only one publisher who has been endorsed for a particular syllabus but you still shouldn’t go out of your way to promote this publisher. </a:t>
            </a:r>
          </a:p>
          <a:p>
            <a:pPr eaLnBrk="1" hangingPunct="1"/>
            <a:endParaRPr lang="en-GB" altLang="en-US" baseline="0" dirty="0" smtClean="0">
              <a:latin typeface="Times" panose="02020603050405020304" pitchFamily="18" charset="0"/>
              <a:ea typeface="Osaka" pitchFamily="-32" charset="-128"/>
            </a:endParaRPr>
          </a:p>
          <a:p>
            <a:pPr eaLnBrk="1" hangingPunct="1"/>
            <a:r>
              <a:rPr lang="en-GB" altLang="en-US" baseline="0" dirty="0" smtClean="0">
                <a:latin typeface="Times" panose="02020603050405020304" pitchFamily="18" charset="0"/>
                <a:ea typeface="Osaka" pitchFamily="-32" charset="-128"/>
              </a:rPr>
              <a:t>No reference should be made to OUP at all since they joined with AQA one of our competitors.</a:t>
            </a:r>
          </a:p>
          <a:p>
            <a:pPr eaLnBrk="1" hangingPunct="1"/>
            <a:r>
              <a:rPr lang="en-GB" altLang="en-US" baseline="0" dirty="0" smtClean="0">
                <a:latin typeface="Times" panose="02020603050405020304" pitchFamily="18" charset="0"/>
                <a:ea typeface="Osaka" pitchFamily="-32" charset="-128"/>
              </a:rPr>
              <a:t> </a:t>
            </a:r>
          </a:p>
          <a:p>
            <a:pPr eaLnBrk="1" hangingPunct="1"/>
            <a:r>
              <a:rPr lang="en-GB" altLang="en-US" baseline="0" dirty="0" smtClean="0">
                <a:latin typeface="Times" panose="02020603050405020304" pitchFamily="18" charset="0"/>
                <a:ea typeface="Osaka" pitchFamily="-32" charset="-128"/>
              </a:rPr>
              <a:t>For syllabuses where there is a coursework element, there is a Samples Database on the  public website.  This i</a:t>
            </a:r>
            <a:r>
              <a:rPr lang="en-GB" sz="1300" dirty="0"/>
              <a:t>ncludes information and administrative forms required for Cambridge centres to submit the moderation samples for coursework. </a:t>
            </a:r>
            <a:endParaRPr lang="en-GB" altLang="en-US" dirty="0" smtClean="0">
              <a:latin typeface="Times" panose="02020603050405020304" pitchFamily="18" charset="0"/>
              <a:ea typeface="Osaka" pitchFamily="-3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01169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Here you will find: </a:t>
            </a:r>
          </a:p>
          <a:p>
            <a:endParaRPr lang="en-US" dirty="0" smtClean="0"/>
          </a:p>
          <a:p>
            <a:r>
              <a:rPr lang="en-US" b="1" dirty="0" smtClean="0">
                <a:hlinkClick r:id="rId3" tooltip="Implementing the curriculum with Cambridge"/>
              </a:rPr>
              <a:t>Implementing the curriculum with Cambridge</a:t>
            </a:r>
            <a:r>
              <a:rPr lang="en-US" dirty="0" smtClean="0"/>
              <a:t> – practical advice on designing, developing, implementing and evaluating your curriculum </a:t>
            </a:r>
            <a:br>
              <a:rPr lang="en-US" dirty="0" smtClean="0"/>
            </a:br>
            <a:r>
              <a:rPr lang="en-US" dirty="0" smtClean="0"/>
              <a:t> </a:t>
            </a:r>
          </a:p>
          <a:p>
            <a:r>
              <a:rPr lang="en-US" b="1" dirty="0" smtClean="0">
                <a:hlinkClick r:id="rId4" tooltip="Developing your school with Cambridge"/>
              </a:rPr>
              <a:t>Developing your school with Cambridge</a:t>
            </a:r>
            <a:r>
              <a:rPr lang="en-US" dirty="0" smtClean="0"/>
              <a:t> – focusing on classroom-level activity, guidance on improving the quality of teaching and learning in your school </a:t>
            </a:r>
            <a:br>
              <a:rPr lang="en-US" dirty="0" smtClean="0"/>
            </a:br>
            <a:endParaRPr lang="en-US" dirty="0" smtClean="0"/>
          </a:p>
          <a:p>
            <a:r>
              <a:rPr lang="en-US" b="1" dirty="0" smtClean="0">
                <a:hlinkClick r:id="rId5" tooltip="Education briefs"/>
              </a:rPr>
              <a:t>Education briefs</a:t>
            </a:r>
            <a:r>
              <a:rPr lang="en-US" dirty="0" smtClean="0"/>
              <a:t> – a close look at important themes in education, including active learning, bilingual education and assessment for learning. </a:t>
            </a:r>
            <a:br>
              <a:rPr lang="en-US" dirty="0" smtClean="0"/>
            </a:br>
            <a:r>
              <a:rPr lang="en-US" dirty="0" smtClean="0"/>
              <a:t> </a:t>
            </a:r>
          </a:p>
          <a:p>
            <a:r>
              <a:rPr lang="en-US" b="1" dirty="0" smtClean="0">
                <a:hlinkClick r:id="rId6" tooltip="Getting started with…"/>
              </a:rPr>
              <a:t>Getting started with…</a:t>
            </a:r>
            <a:r>
              <a:rPr lang="en-US" dirty="0" smtClean="0"/>
              <a:t> - Building on our education briefs, these guides introduce and develop areas of teaching and learning practice, and provide new ideas and approaches that link theoretical understanding with practical classroom application.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1389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Please</a:t>
            </a:r>
            <a:r>
              <a:rPr lang="en-GB" baseline="0" dirty="0" smtClean="0"/>
              <a:t> allow time for all delegates to fill in the online feedback form. This can be done on laptops, smart phones or in the ICT lab of the venue.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382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463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430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346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913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868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861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437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CFD3ED-F012-4D08-A351-43A3D8551AE6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354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84119639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92834" y="1579417"/>
            <a:ext cx="7358332" cy="4124350"/>
          </a:xfrm>
        </p:spPr>
        <p:txBody>
          <a:bodyPr anchor="ctr" anchorCtr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8322A998-9A7F-4C15-8BB2-3381EBEB4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" y="106363"/>
            <a:ext cx="8870400" cy="7794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672906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92834" y="1579417"/>
            <a:ext cx="7358332" cy="4124350"/>
          </a:xfrm>
        </p:spPr>
        <p:txBody>
          <a:bodyPr anchor="b" anchorCtr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92834" y="5729644"/>
            <a:ext cx="5486400" cy="1007586"/>
          </a:xfrm>
        </p:spPr>
        <p:txBody>
          <a:bodyPr lIns="0" tIns="10800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8322A998-9A7F-4C15-8BB2-3381EBEB4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0" y="106363"/>
            <a:ext cx="8870400" cy="7794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7125926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5400" y="2347204"/>
            <a:ext cx="6973200" cy="13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algn="l" rtl="0" eaLnBrk="0" fontAlgn="base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defRPr lang="en-US" sz="3000" b="1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</a:lstStyle>
          <a:p>
            <a:pPr lvl="0" algn="l">
              <a:lnSpc>
                <a:spcPts val="3800"/>
              </a:lnSpc>
            </a:pPr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5850" y="3692929"/>
            <a:ext cx="6972300" cy="1017094"/>
          </a:xfrm>
          <a:prstGeom prst="rect">
            <a:avLst/>
          </a:prstGeom>
        </p:spPr>
        <p:txBody>
          <a:bodyPr lIns="0" rIns="0"/>
          <a:lstStyle>
            <a:lvl1pPr marL="0" indent="0" algn="l" rtl="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ebdings" panose="05030102010509060703" pitchFamily="18" charset="2"/>
              <a:buNone/>
              <a:defRPr lang="en-US" sz="2400" kern="1200" dirty="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436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1">
            <a:extLst>
              <a:ext uri="{FF2B5EF4-FFF2-40B4-BE49-F238E27FC236}">
                <a16:creationId xmlns:a16="http://schemas.microsoft.com/office/drawing/2014/main" xmlns="" id="{A1588417-55AB-40DB-872B-C0D132FE4114}"/>
              </a:ext>
            </a:extLst>
          </p:cNvPr>
          <p:cNvSpPr>
            <a:spLocks/>
          </p:cNvSpPr>
          <p:nvPr userDrawn="1"/>
        </p:nvSpPr>
        <p:spPr bwMode="auto">
          <a:xfrm>
            <a:off x="796925" y="4059480"/>
            <a:ext cx="3983038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ts val="2400"/>
              </a:lnSpc>
            </a:pPr>
            <a:r>
              <a:rPr lang="en-US" altLang="en-US" sz="1800" dirty="0">
                <a:solidFill>
                  <a:prstClr val="white"/>
                </a:solidFill>
                <a:cs typeface="Arial" panose="020B0604020202020204" pitchFamily="34" charset="0"/>
              </a:rPr>
              <a:t>Email info@cambridgeinternational.org</a:t>
            </a:r>
          </a:p>
          <a:p>
            <a:pPr>
              <a:lnSpc>
                <a:spcPts val="2400"/>
              </a:lnSpc>
            </a:pPr>
            <a:r>
              <a:rPr lang="en-US" altLang="en-US" sz="1800" dirty="0">
                <a:solidFill>
                  <a:prstClr val="white"/>
                </a:solidFill>
                <a:cs typeface="Arial" panose="020B0604020202020204" pitchFamily="34" charset="0"/>
              </a:rPr>
              <a:t>or telephone +44 1223 553554</a:t>
            </a:r>
            <a:endParaRPr lang="en-GB" altLang="en-US" sz="1800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xmlns="" id="{CD83F60E-AE78-4AC6-AB46-EC8007A8FE27}"/>
              </a:ext>
            </a:extLst>
          </p:cNvPr>
          <p:cNvSpPr>
            <a:spLocks/>
          </p:cNvSpPr>
          <p:nvPr userDrawn="1"/>
        </p:nvSpPr>
        <p:spPr bwMode="auto">
          <a:xfrm>
            <a:off x="796925" y="2516430"/>
            <a:ext cx="7305675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GB" altLang="en-US" sz="3000" b="1" dirty="0">
                <a:solidFill>
                  <a:prstClr val="white"/>
                </a:solidFill>
                <a:cs typeface="Arial" panose="020B0604020202020204" pitchFamily="34" charset="0"/>
              </a:rPr>
              <a:t>Learn more!</a:t>
            </a:r>
          </a:p>
          <a:p>
            <a:r>
              <a:rPr lang="en-GB" altLang="en-US" sz="3000" dirty="0">
                <a:solidFill>
                  <a:prstClr val="white"/>
                </a:solidFill>
                <a:cs typeface="Arial" panose="020B0604020202020204" pitchFamily="34" charset="0"/>
              </a:rPr>
              <a:t>Getting in touch with Cambridge is easy</a:t>
            </a:r>
          </a:p>
        </p:txBody>
      </p:sp>
    </p:spTree>
    <p:extLst>
      <p:ext uri="{BB962C8B-B14F-4D97-AF65-F5344CB8AC3E}">
        <p14:creationId xmlns:p14="http://schemas.microsoft.com/office/powerpoint/2010/main" val="180627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17207D-96F5-450D-A51E-BFD4C695F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8296" y="2971799"/>
            <a:ext cx="7904388" cy="2402133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5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468D2BD-0F7E-472F-A9EA-7F351E6A6E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8295" y="1163638"/>
            <a:ext cx="7895597" cy="1655761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0191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645" y="1466491"/>
            <a:ext cx="4392000" cy="524486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8B2682"/>
              </a:buClr>
              <a:defRPr lang="en-US" sz="2000" dirty="0" smtClean="0"/>
            </a:lvl1pPr>
            <a:lvl2pPr>
              <a:buClr>
                <a:srgbClr val="8B2682"/>
              </a:buClr>
              <a:defRPr lang="en-US" sz="1600" dirty="0" smtClean="0"/>
            </a:lvl2pPr>
            <a:lvl3pPr>
              <a:defRPr lang="en-US" sz="2000" dirty="0"/>
            </a:lvl3pPr>
            <a:lvl4pPr>
              <a:defRPr sz="1600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3374" y="1466491"/>
            <a:ext cx="4392000" cy="481353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8B2682"/>
              </a:buClr>
              <a:defRPr lang="en-US" sz="2000" dirty="0" smtClean="0"/>
            </a:lvl1pPr>
            <a:lvl2pPr>
              <a:buClr>
                <a:srgbClr val="8B2682"/>
              </a:buClr>
              <a:defRPr lang="en-US" sz="1600" dirty="0" smtClean="0"/>
            </a:lvl2pPr>
            <a:lvl3pPr>
              <a:defRPr lang="en-US" sz="2000" dirty="0"/>
            </a:lvl3pPr>
            <a:lvl4pPr>
              <a:defRPr sz="1600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383987276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 - wide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645" y="1466491"/>
            <a:ext cx="3488691" cy="525348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2000" dirty="0" smtClean="0"/>
            </a:lvl1pPr>
            <a:lvl2pPr>
              <a:defRPr lang="en-US" sz="1600" dirty="0" smtClean="0"/>
            </a:lvl2pPr>
            <a:lvl3pPr>
              <a:defRPr lang="en-US" sz="2000" dirty="0"/>
            </a:lvl3pPr>
            <a:lvl4pPr>
              <a:defRPr sz="1600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479" y="1466491"/>
            <a:ext cx="5343895" cy="480491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2000" dirty="0" smtClean="0"/>
            </a:lvl1pPr>
            <a:lvl2pPr>
              <a:defRPr lang="en-US" sz="1600" dirty="0" smtClean="0"/>
            </a:lvl2pPr>
            <a:lvl3pPr>
              <a:defRPr lang="en-US" sz="2000" dirty="0"/>
            </a:lvl3pPr>
            <a:lvl4pPr>
              <a:defRPr sz="1600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5537567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pictur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F3CCAE-26AC-43C2-AB5A-15BC5FEC6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332195-3F61-4E60-9680-1C12B43AF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65" y="1457865"/>
            <a:ext cx="8829136" cy="277770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/>
            </a:lvl3pPr>
            <a:lvl4pPr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8EA35731-3651-41BB-A8BB-EE02757DF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6700" y="4425351"/>
            <a:ext cx="8648700" cy="1837337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489826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picture and caption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F3CCAE-26AC-43C2-AB5A-15BC5FEC6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332195-3F61-4E60-9680-1C12B43AF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65" y="1457865"/>
            <a:ext cx="8829136" cy="277770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/>
            </a:lvl3pPr>
            <a:lvl4pPr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xmlns="" id="{8EA35731-3651-41BB-A8BB-EE02757DF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6700" y="4425350"/>
            <a:ext cx="2224800" cy="2225615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6FA913D-AA74-44A9-9B48-40DC7B3C51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91501" y="4313808"/>
            <a:ext cx="6423900" cy="195759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2000" smtClean="0">
                <a:solidFill>
                  <a:srgbClr val="55C2E6"/>
                </a:solidFill>
              </a:defRPr>
            </a:lvl1pPr>
            <a:lvl2pPr>
              <a:defRPr lang="en-US" smtClean="0"/>
            </a:lvl2pPr>
            <a:lvl3pPr>
              <a:defRPr lang="en-US" sz="2000" smtClean="0">
                <a:solidFill>
                  <a:srgbClr val="8B2682"/>
                </a:solidFill>
              </a:defRPr>
            </a:lvl3pPr>
            <a:lvl4pPr>
              <a:defRPr lang="en-US" smtClean="0"/>
            </a:lvl4pPr>
            <a:lvl5pPr>
              <a:defRPr lang="en-GB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164120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288D1416-1AC9-4276-BC16-D4B01BA86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49" y="106363"/>
            <a:ext cx="8877659" cy="77946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2704DFA2-5B9D-42B9-9EBE-26313319BB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352" y="2425700"/>
            <a:ext cx="7343623" cy="19542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Freeform 256">
            <a:extLst>
              <a:ext uri="{FF2B5EF4-FFF2-40B4-BE49-F238E27FC236}">
                <a16:creationId xmlns:a16="http://schemas.microsoft.com/office/drawing/2014/main" xmlns="" id="{CB2A70C2-79BC-4F16-BF25-F3395D9C2DA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25438" y="1357313"/>
            <a:ext cx="1181100" cy="1090612"/>
          </a:xfrm>
          <a:custGeom>
            <a:avLst/>
            <a:gdLst>
              <a:gd name="T0" fmla="*/ 2147483646 w 808"/>
              <a:gd name="T1" fmla="*/ 2147483646 h 746"/>
              <a:gd name="T2" fmla="*/ 0 w 808"/>
              <a:gd name="T3" fmla="*/ 2147483646 h 746"/>
              <a:gd name="T4" fmla="*/ 0 w 808"/>
              <a:gd name="T5" fmla="*/ 2147483646 h 746"/>
              <a:gd name="T6" fmla="*/ 2147483646 w 808"/>
              <a:gd name="T7" fmla="*/ 2147483646 h 746"/>
              <a:gd name="T8" fmla="*/ 2147483646 w 808"/>
              <a:gd name="T9" fmla="*/ 2147483646 h 746"/>
              <a:gd name="T10" fmla="*/ 2147483646 w 808"/>
              <a:gd name="T11" fmla="*/ 2147483646 h 746"/>
              <a:gd name="T12" fmla="*/ 2147483646 w 808"/>
              <a:gd name="T13" fmla="*/ 2147483646 h 746"/>
              <a:gd name="T14" fmla="*/ 2147483646 w 808"/>
              <a:gd name="T15" fmla="*/ 2147483646 h 746"/>
              <a:gd name="T16" fmla="*/ 2147483646 w 808"/>
              <a:gd name="T17" fmla="*/ 2147483646 h 746"/>
              <a:gd name="T18" fmla="*/ 2147483646 w 808"/>
              <a:gd name="T19" fmla="*/ 2147483646 h 746"/>
              <a:gd name="T20" fmla="*/ 2147483646 w 808"/>
              <a:gd name="T21" fmla="*/ 0 h 746"/>
              <a:gd name="T22" fmla="*/ 2147483646 w 808"/>
              <a:gd name="T23" fmla="*/ 2147483646 h 746"/>
              <a:gd name="T24" fmla="*/ 2147483646 w 808"/>
              <a:gd name="T25" fmla="*/ 2147483646 h 746"/>
              <a:gd name="T26" fmla="*/ 2147483646 w 808"/>
              <a:gd name="T27" fmla="*/ 2147483646 h 746"/>
              <a:gd name="T28" fmla="*/ 2147483646 w 808"/>
              <a:gd name="T29" fmla="*/ 2147483646 h 746"/>
              <a:gd name="T30" fmla="*/ 2147483646 w 808"/>
              <a:gd name="T31" fmla="*/ 2147483646 h 746"/>
              <a:gd name="T32" fmla="*/ 2147483646 w 808"/>
              <a:gd name="T33" fmla="*/ 2147483646 h 746"/>
              <a:gd name="T34" fmla="*/ 2147483646 w 808"/>
              <a:gd name="T35" fmla="*/ 2147483646 h 746"/>
              <a:gd name="T36" fmla="*/ 2147483646 w 808"/>
              <a:gd name="T37" fmla="*/ 2147483646 h 746"/>
              <a:gd name="T38" fmla="*/ 2147483646 w 808"/>
              <a:gd name="T39" fmla="*/ 2147483646 h 746"/>
              <a:gd name="T40" fmla="*/ 2147483646 w 808"/>
              <a:gd name="T41" fmla="*/ 2147483646 h 746"/>
              <a:gd name="T42" fmla="*/ 2147483646 w 808"/>
              <a:gd name="T43" fmla="*/ 2147483646 h 746"/>
              <a:gd name="T44" fmla="*/ 2147483646 w 808"/>
              <a:gd name="T45" fmla="*/ 2147483646 h 746"/>
              <a:gd name="T46" fmla="*/ 2147483646 w 808"/>
              <a:gd name="T47" fmla="*/ 2147483646 h 746"/>
              <a:gd name="T48" fmla="*/ 2147483646 w 808"/>
              <a:gd name="T49" fmla="*/ 2147483646 h 746"/>
              <a:gd name="T50" fmla="*/ 2147483646 w 808"/>
              <a:gd name="T51" fmla="*/ 2147483646 h 746"/>
              <a:gd name="T52" fmla="*/ 2147483646 w 808"/>
              <a:gd name="T53" fmla="*/ 2147483646 h 746"/>
              <a:gd name="T54" fmla="*/ 2147483646 w 808"/>
              <a:gd name="T55" fmla="*/ 2147483646 h 746"/>
              <a:gd name="T56" fmla="*/ 2147483646 w 808"/>
              <a:gd name="T57" fmla="*/ 2147483646 h 746"/>
              <a:gd name="T58" fmla="*/ 2147483646 w 808"/>
              <a:gd name="T59" fmla="*/ 2147483646 h 746"/>
              <a:gd name="T60" fmla="*/ 2147483646 w 808"/>
              <a:gd name="T61" fmla="*/ 2147483646 h 746"/>
              <a:gd name="T62" fmla="*/ 2147483646 w 808"/>
              <a:gd name="T63" fmla="*/ 0 h 746"/>
              <a:gd name="T64" fmla="*/ 2147483646 w 808"/>
              <a:gd name="T65" fmla="*/ 2147483646 h 746"/>
              <a:gd name="T66" fmla="*/ 2147483646 w 808"/>
              <a:gd name="T67" fmla="*/ 2147483646 h 746"/>
              <a:gd name="T68" fmla="*/ 2147483646 w 808"/>
              <a:gd name="T69" fmla="*/ 2147483646 h 746"/>
              <a:gd name="T70" fmla="*/ 2147483646 w 808"/>
              <a:gd name="T71" fmla="*/ 2147483646 h 746"/>
              <a:gd name="T72" fmla="*/ 2147483646 w 808"/>
              <a:gd name="T73" fmla="*/ 2147483646 h 746"/>
              <a:gd name="T74" fmla="*/ 2147483646 w 808"/>
              <a:gd name="T75" fmla="*/ 2147483646 h 746"/>
              <a:gd name="T76" fmla="*/ 2147483646 w 808"/>
              <a:gd name="T77" fmla="*/ 2147483646 h 746"/>
              <a:gd name="T78" fmla="*/ 2147483646 w 808"/>
              <a:gd name="T79" fmla="*/ 2147483646 h 746"/>
              <a:gd name="T80" fmla="*/ 2147483646 w 808"/>
              <a:gd name="T81" fmla="*/ 2147483646 h 746"/>
              <a:gd name="T82" fmla="*/ 2147483646 w 808"/>
              <a:gd name="T83" fmla="*/ 2147483646 h 74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808" h="746">
                <a:moveTo>
                  <a:pt x="300" y="422"/>
                </a:moveTo>
                <a:lnTo>
                  <a:pt x="300" y="746"/>
                </a:lnTo>
                <a:lnTo>
                  <a:pt x="0" y="746"/>
                </a:lnTo>
                <a:lnTo>
                  <a:pt x="0" y="490"/>
                </a:lnTo>
                <a:lnTo>
                  <a:pt x="0" y="440"/>
                </a:lnTo>
                <a:lnTo>
                  <a:pt x="2" y="392"/>
                </a:lnTo>
                <a:lnTo>
                  <a:pt x="6" y="350"/>
                </a:lnTo>
                <a:lnTo>
                  <a:pt x="12" y="310"/>
                </a:lnTo>
                <a:lnTo>
                  <a:pt x="20" y="274"/>
                </a:lnTo>
                <a:lnTo>
                  <a:pt x="28" y="242"/>
                </a:lnTo>
                <a:lnTo>
                  <a:pt x="38" y="212"/>
                </a:lnTo>
                <a:lnTo>
                  <a:pt x="50" y="188"/>
                </a:lnTo>
                <a:lnTo>
                  <a:pt x="66" y="158"/>
                </a:lnTo>
                <a:lnTo>
                  <a:pt x="86" y="130"/>
                </a:lnTo>
                <a:lnTo>
                  <a:pt x="110" y="104"/>
                </a:lnTo>
                <a:lnTo>
                  <a:pt x="134" y="78"/>
                </a:lnTo>
                <a:lnTo>
                  <a:pt x="160" y="56"/>
                </a:lnTo>
                <a:lnTo>
                  <a:pt x="190" y="36"/>
                </a:lnTo>
                <a:lnTo>
                  <a:pt x="222" y="16"/>
                </a:lnTo>
                <a:lnTo>
                  <a:pt x="256" y="0"/>
                </a:lnTo>
                <a:lnTo>
                  <a:pt x="324" y="108"/>
                </a:lnTo>
                <a:lnTo>
                  <a:pt x="304" y="118"/>
                </a:lnTo>
                <a:lnTo>
                  <a:pt x="284" y="128"/>
                </a:lnTo>
                <a:lnTo>
                  <a:pt x="266" y="140"/>
                </a:lnTo>
                <a:lnTo>
                  <a:pt x="250" y="154"/>
                </a:lnTo>
                <a:lnTo>
                  <a:pt x="236" y="166"/>
                </a:lnTo>
                <a:lnTo>
                  <a:pt x="222" y="182"/>
                </a:lnTo>
                <a:lnTo>
                  <a:pt x="210" y="198"/>
                </a:lnTo>
                <a:lnTo>
                  <a:pt x="198" y="216"/>
                </a:lnTo>
                <a:lnTo>
                  <a:pt x="190" y="234"/>
                </a:lnTo>
                <a:lnTo>
                  <a:pt x="180" y="254"/>
                </a:lnTo>
                <a:lnTo>
                  <a:pt x="174" y="278"/>
                </a:lnTo>
                <a:lnTo>
                  <a:pt x="168" y="302"/>
                </a:lnTo>
                <a:lnTo>
                  <a:pt x="162" y="328"/>
                </a:lnTo>
                <a:lnTo>
                  <a:pt x="158" y="358"/>
                </a:lnTo>
                <a:lnTo>
                  <a:pt x="156" y="388"/>
                </a:lnTo>
                <a:lnTo>
                  <a:pt x="154" y="422"/>
                </a:lnTo>
                <a:lnTo>
                  <a:pt x="300" y="422"/>
                </a:lnTo>
                <a:close/>
                <a:moveTo>
                  <a:pt x="782" y="422"/>
                </a:moveTo>
                <a:lnTo>
                  <a:pt x="782" y="746"/>
                </a:lnTo>
                <a:lnTo>
                  <a:pt x="482" y="746"/>
                </a:lnTo>
                <a:lnTo>
                  <a:pt x="482" y="490"/>
                </a:lnTo>
                <a:lnTo>
                  <a:pt x="482" y="440"/>
                </a:lnTo>
                <a:lnTo>
                  <a:pt x="486" y="392"/>
                </a:lnTo>
                <a:lnTo>
                  <a:pt x="488" y="350"/>
                </a:lnTo>
                <a:lnTo>
                  <a:pt x="494" y="310"/>
                </a:lnTo>
                <a:lnTo>
                  <a:pt x="502" y="274"/>
                </a:lnTo>
                <a:lnTo>
                  <a:pt x="510" y="242"/>
                </a:lnTo>
                <a:lnTo>
                  <a:pt x="520" y="212"/>
                </a:lnTo>
                <a:lnTo>
                  <a:pt x="532" y="188"/>
                </a:lnTo>
                <a:lnTo>
                  <a:pt x="550" y="158"/>
                </a:lnTo>
                <a:lnTo>
                  <a:pt x="570" y="130"/>
                </a:lnTo>
                <a:lnTo>
                  <a:pt x="592" y="104"/>
                </a:lnTo>
                <a:lnTo>
                  <a:pt x="616" y="78"/>
                </a:lnTo>
                <a:lnTo>
                  <a:pt x="644" y="56"/>
                </a:lnTo>
                <a:lnTo>
                  <a:pt x="672" y="36"/>
                </a:lnTo>
                <a:lnTo>
                  <a:pt x="704" y="16"/>
                </a:lnTo>
                <a:lnTo>
                  <a:pt x="738" y="0"/>
                </a:lnTo>
                <a:lnTo>
                  <a:pt x="808" y="108"/>
                </a:lnTo>
                <a:lnTo>
                  <a:pt x="786" y="118"/>
                </a:lnTo>
                <a:lnTo>
                  <a:pt x="768" y="128"/>
                </a:lnTo>
                <a:lnTo>
                  <a:pt x="750" y="140"/>
                </a:lnTo>
                <a:lnTo>
                  <a:pt x="732" y="154"/>
                </a:lnTo>
                <a:lnTo>
                  <a:pt x="718" y="166"/>
                </a:lnTo>
                <a:lnTo>
                  <a:pt x="704" y="182"/>
                </a:lnTo>
                <a:lnTo>
                  <a:pt x="692" y="198"/>
                </a:lnTo>
                <a:lnTo>
                  <a:pt x="682" y="216"/>
                </a:lnTo>
                <a:lnTo>
                  <a:pt x="672" y="234"/>
                </a:lnTo>
                <a:lnTo>
                  <a:pt x="664" y="254"/>
                </a:lnTo>
                <a:lnTo>
                  <a:pt x="656" y="278"/>
                </a:lnTo>
                <a:lnTo>
                  <a:pt x="650" y="302"/>
                </a:lnTo>
                <a:lnTo>
                  <a:pt x="644" y="328"/>
                </a:lnTo>
                <a:lnTo>
                  <a:pt x="640" y="358"/>
                </a:lnTo>
                <a:lnTo>
                  <a:pt x="638" y="388"/>
                </a:lnTo>
                <a:lnTo>
                  <a:pt x="636" y="422"/>
                </a:lnTo>
                <a:lnTo>
                  <a:pt x="782" y="422"/>
                </a:lnTo>
                <a:close/>
              </a:path>
            </a:pathLst>
          </a:custGeom>
          <a:solidFill>
            <a:srgbClr val="8B2682">
              <a:alpha val="16862"/>
            </a:srgbClr>
          </a:solidFill>
          <a:ln>
            <a:noFill/>
          </a:ln>
        </p:spPr>
        <p:txBody>
          <a:bodyPr/>
          <a:lstStyle/>
          <a:p>
            <a:endParaRPr lang="en-GB" dirty="0"/>
          </a:p>
        </p:txBody>
      </p:sp>
      <p:sp>
        <p:nvSpPr>
          <p:cNvPr id="9" name="Freeform 257">
            <a:extLst>
              <a:ext uri="{FF2B5EF4-FFF2-40B4-BE49-F238E27FC236}">
                <a16:creationId xmlns:a16="http://schemas.microsoft.com/office/drawing/2014/main" xmlns="" id="{BE9646E3-8A02-40EE-9C78-AF7BEF19CDF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0875" y="4379913"/>
            <a:ext cx="1181100" cy="1090612"/>
          </a:xfrm>
          <a:custGeom>
            <a:avLst/>
            <a:gdLst>
              <a:gd name="T0" fmla="*/ 2147483646 w 808"/>
              <a:gd name="T1" fmla="*/ 0 h 746"/>
              <a:gd name="T2" fmla="*/ 2147483646 w 808"/>
              <a:gd name="T3" fmla="*/ 2147483646 h 746"/>
              <a:gd name="T4" fmla="*/ 2147483646 w 808"/>
              <a:gd name="T5" fmla="*/ 2147483646 h 746"/>
              <a:gd name="T6" fmla="*/ 2147483646 w 808"/>
              <a:gd name="T7" fmla="*/ 2147483646 h 746"/>
              <a:gd name="T8" fmla="*/ 2147483646 w 808"/>
              <a:gd name="T9" fmla="*/ 2147483646 h 746"/>
              <a:gd name="T10" fmla="*/ 2147483646 w 808"/>
              <a:gd name="T11" fmla="*/ 2147483646 h 746"/>
              <a:gd name="T12" fmla="*/ 2147483646 w 808"/>
              <a:gd name="T13" fmla="*/ 2147483646 h 746"/>
              <a:gd name="T14" fmla="*/ 2147483646 w 808"/>
              <a:gd name="T15" fmla="*/ 2147483646 h 746"/>
              <a:gd name="T16" fmla="*/ 2147483646 w 808"/>
              <a:gd name="T17" fmla="*/ 2147483646 h 746"/>
              <a:gd name="T18" fmla="*/ 2147483646 w 808"/>
              <a:gd name="T19" fmla="*/ 2147483646 h 746"/>
              <a:gd name="T20" fmla="*/ 2147483646 w 808"/>
              <a:gd name="T21" fmla="*/ 2147483646 h 746"/>
              <a:gd name="T22" fmla="*/ 0 w 808"/>
              <a:gd name="T23" fmla="*/ 2147483646 h 746"/>
              <a:gd name="T24" fmla="*/ 2147483646 w 808"/>
              <a:gd name="T25" fmla="*/ 2147483646 h 746"/>
              <a:gd name="T26" fmla="*/ 2147483646 w 808"/>
              <a:gd name="T27" fmla="*/ 2147483646 h 746"/>
              <a:gd name="T28" fmla="*/ 2147483646 w 808"/>
              <a:gd name="T29" fmla="*/ 2147483646 h 746"/>
              <a:gd name="T30" fmla="*/ 2147483646 w 808"/>
              <a:gd name="T31" fmla="*/ 2147483646 h 746"/>
              <a:gd name="T32" fmla="*/ 2147483646 w 808"/>
              <a:gd name="T33" fmla="*/ 2147483646 h 746"/>
              <a:gd name="T34" fmla="*/ 2147483646 w 808"/>
              <a:gd name="T35" fmla="*/ 2147483646 h 746"/>
              <a:gd name="T36" fmla="*/ 2147483646 w 808"/>
              <a:gd name="T37" fmla="*/ 2147483646 h 746"/>
              <a:gd name="T38" fmla="*/ 2147483646 w 808"/>
              <a:gd name="T39" fmla="*/ 2147483646 h 746"/>
              <a:gd name="T40" fmla="*/ 2147483646 w 808"/>
              <a:gd name="T41" fmla="*/ 2147483646 h 746"/>
              <a:gd name="T42" fmla="*/ 2147483646 w 808"/>
              <a:gd name="T43" fmla="*/ 0 h 746"/>
              <a:gd name="T44" fmla="*/ 2147483646 w 808"/>
              <a:gd name="T45" fmla="*/ 2147483646 h 746"/>
              <a:gd name="T46" fmla="*/ 2147483646 w 808"/>
              <a:gd name="T47" fmla="*/ 2147483646 h 746"/>
              <a:gd name="T48" fmla="*/ 2147483646 w 808"/>
              <a:gd name="T49" fmla="*/ 2147483646 h 746"/>
              <a:gd name="T50" fmla="*/ 2147483646 w 808"/>
              <a:gd name="T51" fmla="*/ 2147483646 h 746"/>
              <a:gd name="T52" fmla="*/ 2147483646 w 808"/>
              <a:gd name="T53" fmla="*/ 2147483646 h 746"/>
              <a:gd name="T54" fmla="*/ 2147483646 w 808"/>
              <a:gd name="T55" fmla="*/ 2147483646 h 746"/>
              <a:gd name="T56" fmla="*/ 2147483646 w 808"/>
              <a:gd name="T57" fmla="*/ 2147483646 h 746"/>
              <a:gd name="T58" fmla="*/ 2147483646 w 808"/>
              <a:gd name="T59" fmla="*/ 2147483646 h 746"/>
              <a:gd name="T60" fmla="*/ 2147483646 w 808"/>
              <a:gd name="T61" fmla="*/ 2147483646 h 746"/>
              <a:gd name="T62" fmla="*/ 2147483646 w 808"/>
              <a:gd name="T63" fmla="*/ 2147483646 h 746"/>
              <a:gd name="T64" fmla="*/ 2147483646 w 808"/>
              <a:gd name="T65" fmla="*/ 2147483646 h 746"/>
              <a:gd name="T66" fmla="*/ 2147483646 w 808"/>
              <a:gd name="T67" fmla="*/ 2147483646 h 746"/>
              <a:gd name="T68" fmla="*/ 2147483646 w 808"/>
              <a:gd name="T69" fmla="*/ 2147483646 h 746"/>
              <a:gd name="T70" fmla="*/ 2147483646 w 808"/>
              <a:gd name="T71" fmla="*/ 2147483646 h 746"/>
              <a:gd name="T72" fmla="*/ 2147483646 w 808"/>
              <a:gd name="T73" fmla="*/ 2147483646 h 746"/>
              <a:gd name="T74" fmla="*/ 2147483646 w 808"/>
              <a:gd name="T75" fmla="*/ 2147483646 h 746"/>
              <a:gd name="T76" fmla="*/ 2147483646 w 808"/>
              <a:gd name="T77" fmla="*/ 2147483646 h 746"/>
              <a:gd name="T78" fmla="*/ 2147483646 w 808"/>
              <a:gd name="T79" fmla="*/ 2147483646 h 746"/>
              <a:gd name="T80" fmla="*/ 2147483646 w 808"/>
              <a:gd name="T81" fmla="*/ 2147483646 h 746"/>
              <a:gd name="T82" fmla="*/ 2147483646 w 808"/>
              <a:gd name="T83" fmla="*/ 2147483646 h 74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808" h="746">
                <a:moveTo>
                  <a:pt x="24" y="324"/>
                </a:moveTo>
                <a:lnTo>
                  <a:pt x="24" y="0"/>
                </a:lnTo>
                <a:lnTo>
                  <a:pt x="326" y="0"/>
                </a:lnTo>
                <a:lnTo>
                  <a:pt x="326" y="256"/>
                </a:lnTo>
                <a:lnTo>
                  <a:pt x="324" y="306"/>
                </a:lnTo>
                <a:lnTo>
                  <a:pt x="322" y="352"/>
                </a:lnTo>
                <a:lnTo>
                  <a:pt x="318" y="396"/>
                </a:lnTo>
                <a:lnTo>
                  <a:pt x="312" y="436"/>
                </a:lnTo>
                <a:lnTo>
                  <a:pt x="306" y="470"/>
                </a:lnTo>
                <a:lnTo>
                  <a:pt x="298" y="502"/>
                </a:lnTo>
                <a:lnTo>
                  <a:pt x="288" y="532"/>
                </a:lnTo>
                <a:lnTo>
                  <a:pt x="276" y="556"/>
                </a:lnTo>
                <a:lnTo>
                  <a:pt x="258" y="586"/>
                </a:lnTo>
                <a:lnTo>
                  <a:pt x="238" y="616"/>
                </a:lnTo>
                <a:lnTo>
                  <a:pt x="216" y="642"/>
                </a:lnTo>
                <a:lnTo>
                  <a:pt x="192" y="666"/>
                </a:lnTo>
                <a:lnTo>
                  <a:pt x="164" y="690"/>
                </a:lnTo>
                <a:lnTo>
                  <a:pt x="134" y="710"/>
                </a:lnTo>
                <a:lnTo>
                  <a:pt x="102" y="728"/>
                </a:lnTo>
                <a:lnTo>
                  <a:pt x="68" y="746"/>
                </a:lnTo>
                <a:lnTo>
                  <a:pt x="0" y="636"/>
                </a:lnTo>
                <a:lnTo>
                  <a:pt x="20" y="626"/>
                </a:lnTo>
                <a:lnTo>
                  <a:pt x="40" y="616"/>
                </a:lnTo>
                <a:lnTo>
                  <a:pt x="56" y="604"/>
                </a:lnTo>
                <a:lnTo>
                  <a:pt x="74" y="592"/>
                </a:lnTo>
                <a:lnTo>
                  <a:pt x="88" y="578"/>
                </a:lnTo>
                <a:lnTo>
                  <a:pt x="102" y="562"/>
                </a:lnTo>
                <a:lnTo>
                  <a:pt x="114" y="546"/>
                </a:lnTo>
                <a:lnTo>
                  <a:pt x="126" y="528"/>
                </a:lnTo>
                <a:lnTo>
                  <a:pt x="134" y="508"/>
                </a:lnTo>
                <a:lnTo>
                  <a:pt x="144" y="486"/>
                </a:lnTo>
                <a:lnTo>
                  <a:pt x="150" y="464"/>
                </a:lnTo>
                <a:lnTo>
                  <a:pt x="158" y="440"/>
                </a:lnTo>
                <a:lnTo>
                  <a:pt x="162" y="414"/>
                </a:lnTo>
                <a:lnTo>
                  <a:pt x="166" y="386"/>
                </a:lnTo>
                <a:lnTo>
                  <a:pt x="170" y="356"/>
                </a:lnTo>
                <a:lnTo>
                  <a:pt x="172" y="324"/>
                </a:lnTo>
                <a:lnTo>
                  <a:pt x="24" y="324"/>
                </a:lnTo>
                <a:close/>
                <a:moveTo>
                  <a:pt x="508" y="324"/>
                </a:moveTo>
                <a:lnTo>
                  <a:pt x="508" y="0"/>
                </a:lnTo>
                <a:lnTo>
                  <a:pt x="808" y="0"/>
                </a:lnTo>
                <a:lnTo>
                  <a:pt x="808" y="256"/>
                </a:lnTo>
                <a:lnTo>
                  <a:pt x="806" y="306"/>
                </a:lnTo>
                <a:lnTo>
                  <a:pt x="804" y="352"/>
                </a:lnTo>
                <a:lnTo>
                  <a:pt x="800" y="396"/>
                </a:lnTo>
                <a:lnTo>
                  <a:pt x="796" y="436"/>
                </a:lnTo>
                <a:lnTo>
                  <a:pt x="788" y="470"/>
                </a:lnTo>
                <a:lnTo>
                  <a:pt x="780" y="502"/>
                </a:lnTo>
                <a:lnTo>
                  <a:pt x="770" y="532"/>
                </a:lnTo>
                <a:lnTo>
                  <a:pt x="760" y="556"/>
                </a:lnTo>
                <a:lnTo>
                  <a:pt x="742" y="586"/>
                </a:lnTo>
                <a:lnTo>
                  <a:pt x="720" y="616"/>
                </a:lnTo>
                <a:lnTo>
                  <a:pt x="698" y="642"/>
                </a:lnTo>
                <a:lnTo>
                  <a:pt x="674" y="666"/>
                </a:lnTo>
                <a:lnTo>
                  <a:pt x="646" y="690"/>
                </a:lnTo>
                <a:lnTo>
                  <a:pt x="616" y="710"/>
                </a:lnTo>
                <a:lnTo>
                  <a:pt x="584" y="728"/>
                </a:lnTo>
                <a:lnTo>
                  <a:pt x="550" y="746"/>
                </a:lnTo>
                <a:lnTo>
                  <a:pt x="482" y="636"/>
                </a:lnTo>
                <a:lnTo>
                  <a:pt x="502" y="626"/>
                </a:lnTo>
                <a:lnTo>
                  <a:pt x="522" y="616"/>
                </a:lnTo>
                <a:lnTo>
                  <a:pt x="540" y="604"/>
                </a:lnTo>
                <a:lnTo>
                  <a:pt x="556" y="592"/>
                </a:lnTo>
                <a:lnTo>
                  <a:pt x="570" y="578"/>
                </a:lnTo>
                <a:lnTo>
                  <a:pt x="584" y="562"/>
                </a:lnTo>
                <a:lnTo>
                  <a:pt x="596" y="546"/>
                </a:lnTo>
                <a:lnTo>
                  <a:pt x="608" y="528"/>
                </a:lnTo>
                <a:lnTo>
                  <a:pt x="618" y="508"/>
                </a:lnTo>
                <a:lnTo>
                  <a:pt x="626" y="486"/>
                </a:lnTo>
                <a:lnTo>
                  <a:pt x="634" y="464"/>
                </a:lnTo>
                <a:lnTo>
                  <a:pt x="640" y="440"/>
                </a:lnTo>
                <a:lnTo>
                  <a:pt x="644" y="414"/>
                </a:lnTo>
                <a:lnTo>
                  <a:pt x="648" y="386"/>
                </a:lnTo>
                <a:lnTo>
                  <a:pt x="652" y="356"/>
                </a:lnTo>
                <a:lnTo>
                  <a:pt x="654" y="324"/>
                </a:lnTo>
                <a:lnTo>
                  <a:pt x="508" y="324"/>
                </a:lnTo>
                <a:close/>
              </a:path>
            </a:pathLst>
          </a:custGeom>
          <a:solidFill>
            <a:srgbClr val="8B2682">
              <a:alpha val="16862"/>
            </a:srgbClr>
          </a:solidFill>
          <a:ln>
            <a:noFill/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xmlns="" id="{808EBECF-2DC9-4F0B-8763-8F411FC144E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352" y="4379913"/>
            <a:ext cx="5993769" cy="847695"/>
          </a:xfrm>
        </p:spPr>
        <p:txBody>
          <a:bodyPr/>
          <a:lstStyle>
            <a:lvl1pPr>
              <a:defRPr>
                <a:solidFill>
                  <a:srgbClr val="55C2E6"/>
                </a:solidFill>
              </a:defRPr>
            </a:lvl1pPr>
            <a:lvl3pPr>
              <a:defRPr sz="2000">
                <a:solidFill>
                  <a:srgbClr val="8B2682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5755259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6495E08-4E9B-4FE1-9E8E-A854B7FFC010}"/>
              </a:ext>
            </a:extLst>
          </p:cNvPr>
          <p:cNvSpPr txBox="1"/>
          <p:nvPr userDrawn="1"/>
        </p:nvSpPr>
        <p:spPr>
          <a:xfrm>
            <a:off x="2708032" y="2157267"/>
            <a:ext cx="6901961" cy="4339087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l"/>
            <a:r>
              <a:rPr lang="en-GB" sz="6000" b="1" dirty="0">
                <a:solidFill>
                  <a:srgbClr val="8B2682"/>
                </a:solidFill>
              </a:rPr>
              <a:t>Any questions?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05031093-4EF4-4C99-9BF6-855A7F1DAF4B}"/>
              </a:ext>
            </a:extLst>
          </p:cNvPr>
          <p:cNvSpPr/>
          <p:nvPr userDrawn="1"/>
        </p:nvSpPr>
        <p:spPr>
          <a:xfrm>
            <a:off x="142377" y="-1000001"/>
            <a:ext cx="4904408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5000" b="1" dirty="0">
                <a:ln>
                  <a:solidFill>
                    <a:srgbClr val="8B2682"/>
                  </a:solidFill>
                </a:ln>
                <a:solidFill>
                  <a:schemeClr val="bg1"/>
                </a:solidFill>
              </a:rPr>
              <a:t>?</a:t>
            </a:r>
            <a:endParaRPr lang="en-GB" sz="45000" dirty="0">
              <a:ln>
                <a:solidFill>
                  <a:srgbClr val="8B2682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49003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69286166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81103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>
            <a:extLst>
              <a:ext uri="{FF2B5EF4-FFF2-40B4-BE49-F238E27FC236}">
                <a16:creationId xmlns:a16="http://schemas.microsoft.com/office/drawing/2014/main" xmlns="" id="{B6F3835D-562A-41A4-ACA8-1AF28EEBBA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6265" y="1457864"/>
            <a:ext cx="8829136" cy="465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03015DD-E347-40B9-9FEF-2008B01BA171}"/>
              </a:ext>
            </a:extLst>
          </p:cNvPr>
          <p:cNvSpPr/>
          <p:nvPr/>
        </p:nvSpPr>
        <p:spPr>
          <a:xfrm flipV="1">
            <a:off x="0" y="0"/>
            <a:ext cx="9144000" cy="993775"/>
          </a:xfrm>
          <a:prstGeom prst="rect">
            <a:avLst/>
          </a:prstGeom>
          <a:solidFill>
            <a:srgbClr val="8B26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rgbClr val="FFFFFF"/>
              </a:solidFill>
              <a:cs typeface="MS PGothic" charset="0"/>
            </a:endParaRPr>
          </a:p>
        </p:txBody>
      </p:sp>
      <p:sp>
        <p:nvSpPr>
          <p:cNvPr id="1029" name="Title Placeholder 19">
            <a:extLst>
              <a:ext uri="{FF2B5EF4-FFF2-40B4-BE49-F238E27FC236}">
                <a16:creationId xmlns:a16="http://schemas.microsoft.com/office/drawing/2014/main" xmlns="" id="{474F0CE8-5D4C-4488-BE45-2E2043BBA74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1449" y="106363"/>
            <a:ext cx="8869033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5" y="6413500"/>
            <a:ext cx="1485900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5960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20" r:id="rId2"/>
    <p:sldLayoutId id="2147484021" r:id="rId3"/>
    <p:sldLayoutId id="2147484022" r:id="rId4"/>
    <p:sldLayoutId id="2147484023" r:id="rId5"/>
    <p:sldLayoutId id="2147484024" r:id="rId6"/>
    <p:sldLayoutId id="2147484025" r:id="rId7"/>
    <p:sldLayoutId id="2147484026" r:id="rId8"/>
    <p:sldLayoutId id="2147484027" r:id="rId9"/>
    <p:sldLayoutId id="2147484028" r:id="rId10"/>
    <p:sldLayoutId id="2147484029" r:id="rId11"/>
  </p:sldLayoutIdLst>
  <p:transition spd="med">
    <p:fade/>
  </p:transition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panose="020B0600070205080204" pitchFamily="34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panose="020B0600070205080204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panose="020B0600070205080204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panose="020B0600070205080204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panose="020B0600070205080204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404040"/>
          </a:solidFill>
          <a:latin typeface="Arial" charset="0"/>
          <a:ea typeface="MS PGothic" pitchFamily="34" charset="-128"/>
        </a:defRPr>
      </a:lvl9pPr>
    </p:titleStyle>
    <p:bodyStyle>
      <a:lvl1pPr marL="361950" indent="-361950" algn="l" rtl="0" eaLnBrk="1" fontAlgn="base" hangingPunct="1">
        <a:spcBef>
          <a:spcPts val="900"/>
        </a:spcBef>
        <a:spcAft>
          <a:spcPts val="0"/>
        </a:spcAft>
        <a:buClr>
          <a:srgbClr val="8B2682"/>
        </a:buClr>
        <a:buFont typeface="Webdings" panose="05030102010509060703" pitchFamily="18" charset="2"/>
        <a:buChar char="4"/>
        <a:defRPr lang="en-US" sz="2400" dirty="0" smtClean="0">
          <a:solidFill>
            <a:srgbClr val="404040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1pPr>
      <a:lvl2pPr marL="638175" indent="-361950" algn="l" rtl="0" eaLnBrk="1" fontAlgn="base" hangingPunct="1">
        <a:spcBef>
          <a:spcPct val="30000"/>
        </a:spcBef>
        <a:spcAft>
          <a:spcPct val="0"/>
        </a:spcAft>
        <a:buClr>
          <a:srgbClr val="8B2682"/>
        </a:buClr>
        <a:buFont typeface="Webdings" panose="05030102010509060703" pitchFamily="18" charset="2"/>
        <a:buChar char=""/>
        <a:defRPr sz="2000">
          <a:solidFill>
            <a:srgbClr val="404040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2pPr>
      <a:lvl3pPr marL="103188" indent="0" algn="l" rtl="0" eaLnBrk="1" fontAlgn="base" hangingPunct="1">
        <a:spcBef>
          <a:spcPct val="30000"/>
        </a:spcBef>
        <a:spcAft>
          <a:spcPts val="900"/>
        </a:spcAft>
        <a:buClr>
          <a:srgbClr val="55C2E6"/>
        </a:buClr>
        <a:buFont typeface="Webdings" panose="05030102010509060703" pitchFamily="18" charset="2"/>
        <a:buNone/>
        <a:tabLst/>
        <a:defRPr sz="2400">
          <a:solidFill>
            <a:srgbClr val="404040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3pPr>
      <a:lvl4pPr marL="103188" indent="0" algn="l" rtl="0" eaLnBrk="1" fontAlgn="base" hangingPunct="1">
        <a:spcBef>
          <a:spcPct val="30000"/>
        </a:spcBef>
        <a:spcAft>
          <a:spcPct val="0"/>
        </a:spcAft>
        <a:buClr>
          <a:srgbClr val="55C2E6"/>
        </a:buClr>
        <a:buFont typeface="Webdings" panose="05030102010509060703" pitchFamily="18" charset="2"/>
        <a:buNone/>
        <a:defRPr sz="20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4pPr>
      <a:lvl5pPr marL="862013" indent="-228600" algn="l" defTabSz="931863" rtl="0" eaLnBrk="1" fontAlgn="base" hangingPunct="1">
        <a:spcBef>
          <a:spcPct val="30000"/>
        </a:spcBef>
        <a:spcAft>
          <a:spcPct val="0"/>
        </a:spcAft>
        <a:buClr>
          <a:srgbClr val="55C2E6"/>
        </a:buClr>
        <a:buFont typeface="Webdings" panose="05030102010509060703" pitchFamily="18" charset="2"/>
        <a:buChar char=""/>
        <a:tabLst/>
        <a:defRPr sz="2400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panose="020B0600070205080204" pitchFamily="34" charset="-128"/>
        </a:defRPr>
      </a:lvl5pPr>
      <a:lvl6pPr marL="25146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30000"/>
        </a:spcBef>
        <a:spcAft>
          <a:spcPct val="0"/>
        </a:spcAft>
        <a:buClr>
          <a:schemeClr val="accent1"/>
        </a:buClr>
        <a:buFont typeface="Webdings" pitchFamily="18" charset="2"/>
        <a:buChar char="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111249"/>
            <a:ext cx="9144000" cy="0"/>
          </a:xfrm>
          <a:prstGeom prst="line">
            <a:avLst/>
          </a:prstGeom>
          <a:ln w="28575">
            <a:solidFill>
              <a:srgbClr val="8C1D8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349250"/>
            <a:ext cx="2706687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3441"/>
            <a:ext cx="9144000" cy="83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47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3441"/>
            <a:ext cx="9144000" cy="83455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0" y="1111249"/>
            <a:ext cx="9144000" cy="0"/>
          </a:xfrm>
          <a:prstGeom prst="line">
            <a:avLst/>
          </a:prstGeom>
          <a:ln w="28575">
            <a:solidFill>
              <a:srgbClr val="8C1D8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725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i="1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i="1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i="1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i="1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i="1" kern="1200">
          <a:solidFill>
            <a:schemeClr val="bg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mbridgeinternational.org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cambridgeinternational.org/orderpub" TargetMode="External"/><Relationship Id="rId4" Type="http://schemas.openxmlformats.org/officeDocument/2006/relationships/hyperlink" Target="https://schoolsupporthub.cambridgeinternational.or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mbridgeinternational.org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ambridgeinternational.org/samples" TargetMode="External"/><Relationship Id="rId4" Type="http://schemas.openxmlformats.org/officeDocument/2006/relationships/hyperlink" Target="https://schoolsupporthub.cambridgeinternational.org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cie.org.uk/teaching-and-learning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cambridgeinternational.org/teaching-and-learning/" TargetMode="Externa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rveymonkey.co.uk/r/cambridgetraining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5"/>
          <p:cNvSpPr>
            <a:spLocks noChangeArrowheads="1"/>
          </p:cNvSpPr>
          <p:nvPr/>
        </p:nvSpPr>
        <p:spPr bwMode="auto">
          <a:xfrm>
            <a:off x="5435600" y="2997200"/>
            <a:ext cx="3144838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270000" rIns="2700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9pPr>
          </a:lstStyle>
          <a:p>
            <a:pPr>
              <a:spcBef>
                <a:spcPct val="30000"/>
              </a:spcBef>
              <a:buClr>
                <a:srgbClr val="BBE0E3"/>
              </a:buClr>
              <a:buFont typeface="Webdings" charset="2"/>
              <a:buNone/>
            </a:pPr>
            <a:endParaRPr lang="en-GB" altLang="en-US" sz="1600" dirty="0">
              <a:solidFill>
                <a:srgbClr val="6E267B"/>
              </a:solidFill>
              <a:ea typeface="ＭＳ Ｐゴシック" charset="-128"/>
            </a:endParaRPr>
          </a:p>
        </p:txBody>
      </p:sp>
      <p:sp>
        <p:nvSpPr>
          <p:cNvPr id="4098" name="Rectangle 11"/>
          <p:cNvSpPr>
            <a:spLocks/>
          </p:cNvSpPr>
          <p:nvPr/>
        </p:nvSpPr>
        <p:spPr bwMode="auto">
          <a:xfrm>
            <a:off x="4427984" y="2110805"/>
            <a:ext cx="453707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9pPr>
          </a:lstStyle>
          <a:p>
            <a:pPr>
              <a:lnSpc>
                <a:spcPct val="80000"/>
              </a:lnSpc>
              <a:spcBef>
                <a:spcPct val="30000"/>
              </a:spcBef>
              <a:buClr>
                <a:srgbClr val="BBE0E3"/>
              </a:buClr>
              <a:buFont typeface="Webdings" charset="2"/>
              <a:buNone/>
            </a:pPr>
            <a:endParaRPr lang="en-GB" altLang="en-US" sz="2000" dirty="0">
              <a:solidFill>
                <a:srgbClr val="6E267B"/>
              </a:solidFill>
              <a:ea typeface="ＭＳ Ｐゴシック" charset="-128"/>
            </a:endParaRPr>
          </a:p>
        </p:txBody>
      </p:sp>
      <p:sp>
        <p:nvSpPr>
          <p:cNvPr id="4099" name="Rectangle 12"/>
          <p:cNvSpPr>
            <a:spLocks/>
          </p:cNvSpPr>
          <p:nvPr/>
        </p:nvSpPr>
        <p:spPr bwMode="auto">
          <a:xfrm>
            <a:off x="4847841" y="2389399"/>
            <a:ext cx="4320356" cy="5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2400" b="1" dirty="0">
              <a:solidFill>
                <a:srgbClr val="6E267B"/>
              </a:solidFill>
              <a:ea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1313" y="2326148"/>
            <a:ext cx="6973200" cy="1346400"/>
          </a:xfrm>
        </p:spPr>
        <p:txBody>
          <a:bodyPr/>
          <a:lstStyle/>
          <a:p>
            <a:r>
              <a:rPr lang="en-GB" altLang="en-US" sz="3200" dirty="0">
                <a:solidFill>
                  <a:srgbClr val="6E267B"/>
                </a:solidFill>
                <a:ea typeface="ＭＳ Ｐゴシック" charset="-128"/>
              </a:rPr>
              <a:t/>
            </a:r>
            <a:br>
              <a:rPr lang="en-GB" altLang="en-US" sz="3200" dirty="0">
                <a:solidFill>
                  <a:srgbClr val="6E267B"/>
                </a:solidFill>
                <a:ea typeface="ＭＳ Ｐゴシック" charset="-128"/>
              </a:rPr>
            </a:br>
            <a:r>
              <a:rPr lang="en-GB" altLang="en-US" sz="3200" dirty="0">
                <a:solidFill>
                  <a:srgbClr val="6E267B"/>
                </a:solidFill>
                <a:ea typeface="ＭＳ Ｐゴシック" charset="-128"/>
              </a:rPr>
              <a:t/>
            </a:r>
            <a:br>
              <a:rPr lang="en-GB" altLang="en-US" sz="3200" dirty="0">
                <a:solidFill>
                  <a:srgbClr val="6E267B"/>
                </a:solidFill>
                <a:ea typeface="ＭＳ Ｐゴシック" charset="-128"/>
              </a:rPr>
            </a:br>
            <a:r>
              <a:rPr lang="en-GB" altLang="en-US" sz="3200" dirty="0">
                <a:solidFill>
                  <a:srgbClr val="8C1D82"/>
                </a:solidFill>
                <a:ea typeface="ＭＳ Ｐゴシック" charset="-128"/>
              </a:rPr>
              <a:t>Cambridge IGCSE</a:t>
            </a:r>
            <a:r>
              <a:rPr lang="en-GB" altLang="en-US" dirty="0">
                <a:solidFill>
                  <a:srgbClr val="8C1D82"/>
                </a:solidFill>
              </a:rPr>
              <a:t/>
            </a:r>
            <a:br>
              <a:rPr lang="en-GB" altLang="en-US" dirty="0">
                <a:solidFill>
                  <a:srgbClr val="8C1D82"/>
                </a:solidFill>
              </a:rPr>
            </a:br>
            <a:r>
              <a:rPr lang="en-GB" altLang="en-US" dirty="0">
                <a:solidFill>
                  <a:srgbClr val="8C1D82"/>
                </a:solidFill>
              </a:rPr>
              <a:t>English as a Second Language (0510) Extension training</a:t>
            </a:r>
            <a:br>
              <a:rPr lang="en-GB" altLang="en-US" dirty="0">
                <a:solidFill>
                  <a:srgbClr val="8C1D82"/>
                </a:solidFill>
              </a:rPr>
            </a:br>
            <a:r>
              <a:rPr lang="en-GB" altLang="en-US" dirty="0">
                <a:solidFill>
                  <a:srgbClr val="8C1D82"/>
                </a:solidFill>
              </a:rPr>
              <a:t>Day 3</a:t>
            </a:r>
            <a:r>
              <a:rPr lang="en-GB" altLang="en-US" sz="3200" dirty="0">
                <a:solidFill>
                  <a:srgbClr val="6E267B"/>
                </a:solidFill>
                <a:ea typeface="ＭＳ Ｐゴシック" charset="-128"/>
              </a:rPr>
              <a:t/>
            </a:r>
            <a:br>
              <a:rPr lang="en-GB" altLang="en-US" sz="3200" dirty="0">
                <a:solidFill>
                  <a:srgbClr val="6E267B"/>
                </a:solidFill>
                <a:ea typeface="ＭＳ Ｐゴシック" charset="-128"/>
              </a:rPr>
            </a:br>
            <a:r>
              <a:rPr lang="en-GB" altLang="en-US" sz="3200" dirty="0">
                <a:solidFill>
                  <a:srgbClr val="6E267B"/>
                </a:solidFill>
                <a:ea typeface="ＭＳ Ｐゴシック" charset="-128"/>
              </a:rPr>
              <a:t/>
            </a:r>
            <a:br>
              <a:rPr lang="en-GB" altLang="en-US" sz="3200" dirty="0">
                <a:solidFill>
                  <a:srgbClr val="6E267B"/>
                </a:solidFill>
                <a:ea typeface="ＭＳ Ｐゴシック" charset="-128"/>
              </a:rPr>
            </a:br>
            <a:endParaRPr lang="en-GB" dirty="0">
              <a:solidFill>
                <a:srgbClr val="6E26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51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Break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E4C87E0-2CA5-4071-9A75-8073CAB63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Please be back in 20 minutes.</a:t>
            </a:r>
          </a:p>
        </p:txBody>
      </p:sp>
    </p:spTree>
    <p:extLst>
      <p:ext uri="{BB962C8B-B14F-4D97-AF65-F5344CB8AC3E}">
        <p14:creationId xmlns:p14="http://schemas.microsoft.com/office/powerpoint/2010/main" val="1863452856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Session 3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E4C87E0-2CA5-4071-9A75-8073CAB63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dirty="0"/>
              <a:t>The objective of this session is to understand the way that candidates are assessed in the speaking exam.</a:t>
            </a:r>
          </a:p>
        </p:txBody>
      </p:sp>
    </p:spTree>
    <p:extLst>
      <p:ext uri="{BB962C8B-B14F-4D97-AF65-F5344CB8AC3E}">
        <p14:creationId xmlns:p14="http://schemas.microsoft.com/office/powerpoint/2010/main" val="156256499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Activity 15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E4C87E0-2CA5-4071-9A75-8073CAB63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Watch the video and use the speaking documents to  complete the quiz about the speaking exam</a:t>
            </a:r>
          </a:p>
        </p:txBody>
      </p:sp>
    </p:spTree>
    <p:extLst>
      <p:ext uri="{BB962C8B-B14F-4D97-AF65-F5344CB8AC3E}">
        <p14:creationId xmlns:p14="http://schemas.microsoft.com/office/powerpoint/2010/main" val="1097348296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Lunch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Please be back in 1 hour.</a:t>
            </a:r>
          </a:p>
        </p:txBody>
      </p:sp>
    </p:spTree>
    <p:extLst>
      <p:ext uri="{BB962C8B-B14F-4D97-AF65-F5344CB8AC3E}">
        <p14:creationId xmlns:p14="http://schemas.microsoft.com/office/powerpoint/2010/main" val="77637765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Activity 16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E4C87E0-2CA5-4071-9A75-8073CAB63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Mark the speaking exam</a:t>
            </a:r>
          </a:p>
        </p:txBody>
      </p:sp>
    </p:spTree>
    <p:extLst>
      <p:ext uri="{BB962C8B-B14F-4D97-AF65-F5344CB8AC3E}">
        <p14:creationId xmlns:p14="http://schemas.microsoft.com/office/powerpoint/2010/main" val="2484841837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Session 4 -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objective of this session is to explore available resources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786477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17 -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There are 4 pieces of paper around the room</a:t>
            </a:r>
          </a:p>
          <a:p>
            <a:r>
              <a:rPr lang="en-GB" dirty="0"/>
              <a:t>Get into 4 groups</a:t>
            </a:r>
          </a:p>
          <a:p>
            <a:r>
              <a:rPr lang="en-GB" dirty="0"/>
              <a:t>Each group has 5 minutes to write down all of the resources you use for this category</a:t>
            </a:r>
          </a:p>
          <a:p>
            <a:r>
              <a:rPr lang="en-GB" dirty="0"/>
              <a:t>After 5 minutes rotate to the right, look at the other group’s suggestions and add any more that you can think of</a:t>
            </a:r>
          </a:p>
          <a:p>
            <a:r>
              <a:rPr lang="en-GB" dirty="0"/>
              <a:t>At the end of the activity, you can take a photograph of each sheet so that you have a copy of all of the resource ideas.</a:t>
            </a:r>
          </a:p>
        </p:txBody>
      </p:sp>
    </p:spTree>
    <p:extLst>
      <p:ext uri="{BB962C8B-B14F-4D97-AF65-F5344CB8AC3E}">
        <p14:creationId xmlns:p14="http://schemas.microsoft.com/office/powerpoint/2010/main" val="2492909038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Break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E4C87E0-2CA5-4071-9A75-8073CAB63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Please be back in 20 minutes.</a:t>
            </a:r>
          </a:p>
        </p:txBody>
      </p:sp>
    </p:spTree>
    <p:extLst>
      <p:ext uri="{BB962C8B-B14F-4D97-AF65-F5344CB8AC3E}">
        <p14:creationId xmlns:p14="http://schemas.microsoft.com/office/powerpoint/2010/main" val="3930147330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Plenary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E4C87E0-2CA5-4071-9A75-8073CAB63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Look back at your questions on post it notes from day 1.  Have all of your questions been answered?</a:t>
            </a:r>
          </a:p>
          <a:p>
            <a:endParaRPr lang="en-GB" sz="2800" dirty="0"/>
          </a:p>
          <a:p>
            <a:r>
              <a:rPr lang="en-GB" sz="2800" dirty="0"/>
              <a:t>What are the main points that you have learned?</a:t>
            </a:r>
          </a:p>
          <a:p>
            <a:endParaRPr lang="en-GB" sz="2800" dirty="0"/>
          </a:p>
          <a:p>
            <a:r>
              <a:rPr lang="en-GB" sz="2800" dirty="0"/>
              <a:t>What will you implement into your teaching as a result of this training?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039267800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Assessment </a:t>
            </a:r>
            <a:r>
              <a:rPr lang="en-GB" altLang="en-US" dirty="0"/>
              <a:t>documents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8829136" cy="4655599"/>
          </a:xfrm>
        </p:spPr>
        <p:txBody>
          <a:bodyPr/>
          <a:lstStyle/>
          <a:p>
            <a:pPr marL="0" indent="0">
              <a:buNone/>
            </a:pPr>
            <a:r>
              <a:rPr lang="en-GB" altLang="en-US" sz="2800" b="1" dirty="0"/>
              <a:t>Question papers, mark schemes, principal examiner reports, </a:t>
            </a:r>
            <a:r>
              <a:rPr lang="en-GB" altLang="en-US" sz="2800" b="1" dirty="0" smtClean="0"/>
              <a:t>and grade thresholds</a:t>
            </a:r>
            <a:endParaRPr lang="en-GB" altLang="en-US" sz="2800" b="1" dirty="0"/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en-GB" altLang="en-US" dirty="0">
                <a:ea typeface="Osaka" pitchFamily="-101" charset="-128"/>
              </a:rPr>
              <a:t>PDF copies of these can be found on</a:t>
            </a:r>
            <a:r>
              <a:rPr lang="en-GB" altLang="en-US" dirty="0" smtClean="0">
                <a:ea typeface="Osaka" pitchFamily="-101" charset="-128"/>
              </a:rPr>
              <a:t>:</a:t>
            </a:r>
            <a:endParaRPr lang="en-GB" altLang="en-US" dirty="0">
              <a:ea typeface="Osaka" pitchFamily="-101" charset="-128"/>
            </a:endParaRPr>
          </a:p>
          <a:p>
            <a:pPr>
              <a:spcBef>
                <a:spcPct val="50000"/>
              </a:spcBef>
              <a:defRPr/>
            </a:pPr>
            <a:r>
              <a:rPr lang="en-GB" altLang="en-US" dirty="0">
                <a:ea typeface="Osaka" pitchFamily="-101" charset="-128"/>
                <a:hlinkClick r:id="rId3"/>
              </a:rPr>
              <a:t>www.cambridgeinternational.org</a:t>
            </a:r>
            <a:r>
              <a:rPr lang="en-GB" altLang="en-US" dirty="0">
                <a:ea typeface="Osaka" pitchFamily="-101" charset="-128"/>
              </a:rPr>
              <a:t> (public website</a:t>
            </a:r>
            <a:r>
              <a:rPr lang="en-GB" altLang="en-US" dirty="0" smtClean="0">
                <a:ea typeface="Osaka" pitchFamily="-101" charset="-128"/>
              </a:rPr>
              <a:t>)</a:t>
            </a:r>
          </a:p>
          <a:p>
            <a:pPr>
              <a:spcBef>
                <a:spcPct val="50000"/>
              </a:spcBef>
              <a:defRPr/>
            </a:pPr>
            <a:r>
              <a:rPr lang="en-GB" altLang="en-US" dirty="0" smtClean="0">
                <a:ea typeface="Osaka" pitchFamily="-101" charset="-128"/>
              </a:rPr>
              <a:t>School </a:t>
            </a:r>
            <a:r>
              <a:rPr lang="en-GB" altLang="en-US" dirty="0">
                <a:ea typeface="Osaka" pitchFamily="-101" charset="-128"/>
              </a:rPr>
              <a:t>Support Hub (Cambridge centres only) </a:t>
            </a:r>
            <a:r>
              <a:rPr lang="en-GB" u="sng" dirty="0" smtClean="0">
                <a:hlinkClick r:id="rId4"/>
              </a:rPr>
              <a:t>https</a:t>
            </a:r>
            <a:r>
              <a:rPr lang="en-GB" u="sng" dirty="0">
                <a:hlinkClick r:id="rId4"/>
              </a:rPr>
              <a:t>://</a:t>
            </a:r>
            <a:r>
              <a:rPr lang="en-GB" u="sng" dirty="0" smtClean="0">
                <a:hlinkClick r:id="rId4"/>
              </a:rPr>
              <a:t>schoolsupporthub.cambridgeinternational.org</a:t>
            </a:r>
            <a:r>
              <a:rPr lang="en-GB" u="sng" dirty="0" smtClean="0"/>
              <a:t> </a:t>
            </a:r>
          </a:p>
          <a:p>
            <a:pPr>
              <a:spcBef>
                <a:spcPct val="50000"/>
              </a:spcBef>
              <a:defRPr/>
            </a:pPr>
            <a:r>
              <a:rPr lang="en-GB" altLang="en-US" dirty="0" smtClean="0">
                <a:ea typeface="Osaka" pitchFamily="-101" charset="-128"/>
              </a:rPr>
              <a:t>Ask your Exams Officer for your School Support Hub login</a:t>
            </a:r>
            <a:r>
              <a:rPr lang="en-GB" altLang="en-US" dirty="0">
                <a:ea typeface="Osaka" pitchFamily="-101" charset="-128"/>
              </a:rPr>
              <a:t/>
            </a:r>
            <a:br>
              <a:rPr lang="en-GB" altLang="en-US" dirty="0">
                <a:ea typeface="Osaka" pitchFamily="-101" charset="-128"/>
              </a:rPr>
            </a:br>
            <a:endParaRPr lang="en-GB" altLang="en-US" dirty="0" smtClean="0">
              <a:ea typeface="Osaka" pitchFamily="-101" charset="-128"/>
            </a:endParaRPr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en-GB" altLang="en-US" dirty="0" smtClean="0">
                <a:ea typeface="Osaka" pitchFamily="-101" charset="-128"/>
              </a:rPr>
              <a:t>Also available </a:t>
            </a:r>
            <a:r>
              <a:rPr lang="en-GB" altLang="en-US" dirty="0">
                <a:ea typeface="Osaka" pitchFamily="-101" charset="-128"/>
              </a:rPr>
              <a:t>in hard copy via </a:t>
            </a:r>
            <a:r>
              <a:rPr lang="en-GB" altLang="en-US" dirty="0" smtClean="0">
                <a:ea typeface="Osaka" pitchFamily="-101" charset="-128"/>
              </a:rPr>
              <a:t>the Catalogue of Resources </a:t>
            </a:r>
            <a:r>
              <a:rPr lang="en-GB" altLang="en-US" dirty="0" smtClean="0">
                <a:ea typeface="Osaka" pitchFamily="-101" charset="-128"/>
                <a:hlinkClick r:id="rId5"/>
              </a:rPr>
              <a:t>www.cambridgeinternational.org/orderpub</a:t>
            </a:r>
            <a:endParaRPr lang="en-GB" altLang="en-US" dirty="0" smtClean="0">
              <a:ea typeface="Osaka" pitchFamily="-101" charset="-128"/>
            </a:endParaRPr>
          </a:p>
          <a:p>
            <a:pPr marL="0" indent="0">
              <a:buNone/>
            </a:pPr>
            <a:endParaRPr lang="en-GB" altLang="en-US" sz="2800" dirty="0">
              <a:ea typeface="Osaka" pitchFamily="-101" charset="-128"/>
            </a:endParaRPr>
          </a:p>
          <a:p>
            <a:pPr marL="0" indent="0">
              <a:buNone/>
            </a:pP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7530320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Session 1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800" dirty="0"/>
              <a:t>Welcome back and outline of the day.</a:t>
            </a: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cs typeface="Osaka"/>
              </a:rPr>
              <a:t>Support materials and </a:t>
            </a:r>
            <a:r>
              <a:rPr lang="en-GB" altLang="en-US" dirty="0" smtClean="0">
                <a:cs typeface="Osaka"/>
              </a:rPr>
              <a:t>resources from the Curriculum Support team at Cambridge</a:t>
            </a:r>
            <a:endParaRPr lang="en-GB" dirty="0"/>
          </a:p>
        </p:txBody>
      </p:sp>
      <p:sp>
        <p:nvSpPr>
          <p:cNvPr id="62466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82644" y="1466491"/>
            <a:ext cx="8809836" cy="5244860"/>
          </a:xfrm>
        </p:spPr>
        <p:txBody>
          <a:bodyPr/>
          <a:lstStyle/>
          <a:p>
            <a:r>
              <a:rPr lang="en-GB" altLang="en-US" sz="2800" dirty="0" smtClean="0"/>
              <a:t>All Cambridge International endorsed, and suggested resources can be found on the syllabus pages at </a:t>
            </a:r>
            <a:r>
              <a:rPr lang="en-GB" altLang="en-US" sz="2800" dirty="0" smtClean="0">
                <a:hlinkClick r:id="rId3"/>
              </a:rPr>
              <a:t>www.cambridgeinternational.org</a:t>
            </a:r>
            <a:endParaRPr lang="en-GB" altLang="en-US" sz="2800" dirty="0" smtClean="0"/>
          </a:p>
          <a:p>
            <a:pPr marL="0" indent="0">
              <a:buNone/>
            </a:pPr>
            <a:endParaRPr lang="en-GB" altLang="en-US" sz="2800" dirty="0"/>
          </a:p>
          <a:p>
            <a:r>
              <a:rPr lang="en-GB" altLang="en-US" sz="2800" dirty="0" smtClean="0"/>
              <a:t>All Curriculum </a:t>
            </a:r>
            <a:r>
              <a:rPr lang="en-GB" altLang="en-US" sz="2800" dirty="0"/>
              <a:t>S</a:t>
            </a:r>
            <a:r>
              <a:rPr lang="en-GB" altLang="en-US" sz="2800" dirty="0" smtClean="0"/>
              <a:t>upport materials can be found at </a:t>
            </a:r>
            <a:r>
              <a:rPr lang="en-GB" sz="2800" u="sng" dirty="0" smtClean="0">
                <a:hlinkClick r:id="rId4"/>
              </a:rPr>
              <a:t>https</a:t>
            </a:r>
            <a:r>
              <a:rPr lang="en-GB" sz="2800" u="sng" dirty="0">
                <a:hlinkClick r:id="rId4"/>
              </a:rPr>
              <a:t>://</a:t>
            </a:r>
            <a:r>
              <a:rPr lang="en-GB" sz="2800" u="sng" dirty="0" smtClean="0">
                <a:hlinkClick r:id="rId4"/>
              </a:rPr>
              <a:t>schoolsupporthub.cambridgeinternational.org</a:t>
            </a:r>
            <a:r>
              <a:rPr lang="en-GB" sz="2800" u="sng" dirty="0" smtClean="0"/>
              <a:t/>
            </a:r>
            <a:br>
              <a:rPr lang="en-GB" sz="2800" u="sng" dirty="0" smtClean="0"/>
            </a:br>
            <a:endParaRPr lang="en-GB" sz="2800" u="sng" dirty="0" smtClean="0"/>
          </a:p>
          <a:p>
            <a:r>
              <a:rPr lang="en-GB" sz="2800" dirty="0" smtClean="0"/>
              <a:t>The </a:t>
            </a:r>
            <a:r>
              <a:rPr lang="en-GB" sz="2800" dirty="0"/>
              <a:t>Samples Database for syllabuses with </a:t>
            </a:r>
            <a:r>
              <a:rPr lang="en-GB" sz="2800" dirty="0" smtClean="0"/>
              <a:t>coursework can be found at </a:t>
            </a:r>
            <a:r>
              <a:rPr lang="en-GB" sz="2800" u="sng" dirty="0">
                <a:hlinkClick r:id="rId5"/>
              </a:rPr>
              <a:t>www.cambridgeinternational.org/samples</a:t>
            </a:r>
            <a:endParaRPr lang="en-GB" altLang="en-US" sz="2800" dirty="0">
              <a:ea typeface="Osaka" pitchFamily="-101" charset="-128"/>
            </a:endParaRPr>
          </a:p>
          <a:p>
            <a:pPr marL="0" indent="0">
              <a:buNone/>
            </a:pPr>
            <a:endParaRPr lang="en-GB" altLang="en-US" sz="2800" dirty="0">
              <a:hlinkClick r:id=""/>
            </a:endParaRPr>
          </a:p>
          <a:p>
            <a:pPr marL="0" indent="0">
              <a:buNone/>
            </a:pPr>
            <a:endParaRPr lang="en-GB" altLang="en-US" sz="2800" dirty="0">
              <a:hlinkClick r:id=""/>
            </a:endParaRPr>
          </a:p>
          <a:p>
            <a:pPr>
              <a:lnSpc>
                <a:spcPct val="90000"/>
              </a:lnSpc>
              <a:buNone/>
            </a:pPr>
            <a:endParaRPr lang="en-GB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935117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/>
          <a:srcRect l="55584" t="17538" r="5853"/>
          <a:stretch/>
        </p:blipFill>
        <p:spPr bwMode="auto">
          <a:xfrm>
            <a:off x="4499992" y="1343703"/>
            <a:ext cx="4388284" cy="375409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5661248"/>
            <a:ext cx="8492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+mn-lt"/>
                <a:hlinkClick r:id="rId5"/>
              </a:rPr>
              <a:t>http://</a:t>
            </a:r>
            <a:r>
              <a:rPr lang="en-GB" dirty="0" smtClean="0">
                <a:latin typeface="+mn-lt"/>
                <a:hlinkClick r:id="rId5"/>
              </a:rPr>
              <a:t>www.cambridgeinternational.org/teaching-and-learning</a:t>
            </a:r>
            <a:r>
              <a:rPr lang="en-GB" dirty="0">
                <a:latin typeface="+mn-lt"/>
                <a:hlinkClick r:id="rId5"/>
              </a:rPr>
              <a:t>/</a:t>
            </a:r>
            <a:endParaRPr lang="en-GB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58" y="1268760"/>
            <a:ext cx="39604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GB" sz="2800" dirty="0">
                <a:latin typeface="+mn-lt"/>
              </a:rPr>
              <a:t>Our series of resources support the teaching and learning in your school. They explore different aspects of educational practice, from designing a curriculum to improving the quality of classroom activity.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9512" y="1340768"/>
            <a:ext cx="6048672" cy="8382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6E267B"/>
                </a:solidFill>
                <a:latin typeface="+mj-lt"/>
                <a:ea typeface="+mj-ea"/>
                <a:cs typeface="Osak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1"/>
                </a:solidFill>
                <a:latin typeface="Arial" pitchFamily="34" charset="0"/>
                <a:ea typeface="Osaka" pitchFamily="-54" charset="-128"/>
                <a:cs typeface="Osaka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1"/>
                </a:solidFill>
                <a:latin typeface="Arial" pitchFamily="34" charset="0"/>
                <a:ea typeface="Osaka" pitchFamily="-54" charset="-128"/>
                <a:cs typeface="Osaka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1"/>
                </a:solidFill>
                <a:latin typeface="Arial" pitchFamily="34" charset="0"/>
                <a:ea typeface="Osaka" pitchFamily="-54" charset="-128"/>
                <a:cs typeface="Osaka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1"/>
                </a:solidFill>
                <a:latin typeface="Arial" pitchFamily="34" charset="0"/>
                <a:ea typeface="Osaka" pitchFamily="-54" charset="-128"/>
                <a:cs typeface="Osaka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1"/>
                </a:solidFill>
                <a:latin typeface="Arial" pitchFamily="34" charset="0"/>
                <a:ea typeface="Osaka" pitchFamily="-54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1"/>
                </a:solidFill>
                <a:latin typeface="Arial" pitchFamily="34" charset="0"/>
                <a:ea typeface="Osaka" pitchFamily="-54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1"/>
                </a:solidFill>
                <a:latin typeface="Arial" pitchFamily="34" charset="0"/>
                <a:ea typeface="Osaka" pitchFamily="-54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chemeClr val="tx1"/>
                </a:solidFill>
                <a:latin typeface="Arial" pitchFamily="34" charset="0"/>
                <a:ea typeface="Osaka" pitchFamily="-54" charset="-128"/>
              </a:defRPr>
            </a:lvl9pPr>
          </a:lstStyle>
          <a:p>
            <a:endParaRPr lang="en-GB" altLang="en-US" kern="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Resources from the Teaching </a:t>
            </a:r>
            <a:r>
              <a:rPr lang="en-GB" altLang="en-US" dirty="0"/>
              <a:t>and </a:t>
            </a:r>
            <a:r>
              <a:rPr lang="en-GB" altLang="en-US" dirty="0" smtClean="0"/>
              <a:t>Learning team at Cambridge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4692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Feedback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Now please fill in the feedback form using the link below: </a:t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>
                <a:hlinkClick r:id="rId3"/>
              </a:rPr>
              <a:t>http://www.surveymonkey.co.uk/r/cambridgetraining</a:t>
            </a:r>
            <a:endParaRPr lang="en-GB" sz="2800" dirty="0"/>
          </a:p>
          <a:p>
            <a:pPr marL="0" indent="0">
              <a:buNone/>
            </a:pPr>
            <a:endParaRPr lang="en-GB" sz="2800" u="sng" dirty="0" smtClean="0"/>
          </a:p>
          <a:p>
            <a:r>
              <a:rPr lang="en-GB" sz="2800" dirty="0" smtClean="0"/>
              <a:t>We value your feedback and use it to improve our products and our training.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8924302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3">
            <a:extLst>
              <a:ext uri="{FF2B5EF4-FFF2-40B4-BE49-F238E27FC236}">
                <a16:creationId xmlns:a16="http://schemas.microsoft.com/office/drawing/2014/main" xmlns="" id="{6B20DFD6-F0B9-4D38-B233-D50BDCDC48B2}"/>
              </a:ext>
            </a:extLst>
          </p:cNvPr>
          <p:cNvSpPr txBox="1">
            <a:spLocks/>
          </p:cNvSpPr>
          <p:nvPr/>
        </p:nvSpPr>
        <p:spPr>
          <a:xfrm>
            <a:off x="539552" y="2204864"/>
            <a:ext cx="7344816" cy="158187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-128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l"/>
            <a:r>
              <a:rPr lang="en-US" sz="2800" b="1" dirty="0">
                <a:solidFill>
                  <a:srgbClr val="8C1D82"/>
                </a:solidFill>
                <a:latin typeface="Arial" charset="0"/>
                <a:ea typeface="Arial" charset="0"/>
                <a:cs typeface="Arial" charset="0"/>
              </a:rPr>
              <a:t>End of day 3</a:t>
            </a:r>
          </a:p>
          <a:p>
            <a:pPr algn="l"/>
            <a:endParaRPr lang="en-US" sz="2800" b="1" dirty="0">
              <a:solidFill>
                <a:srgbClr val="8C1D82"/>
              </a:solidFill>
              <a:latin typeface="Arial" charset="0"/>
              <a:ea typeface="Arial" charset="0"/>
              <a:cs typeface="Arial" charset="0"/>
            </a:endParaRPr>
          </a:p>
          <a:p>
            <a:pPr algn="l"/>
            <a:r>
              <a:rPr lang="en-US" sz="2800" dirty="0">
                <a:solidFill>
                  <a:srgbClr val="8C1D82"/>
                </a:solidFill>
                <a:latin typeface="Arial" charset="0"/>
                <a:ea typeface="Arial" charset="0"/>
                <a:cs typeface="Arial" charset="0"/>
              </a:rPr>
              <a:t>Thank you for taking part in today’s training.</a:t>
            </a:r>
          </a:p>
          <a:p>
            <a:pPr algn="l"/>
            <a:r>
              <a:rPr lang="en-US" sz="2800" dirty="0">
                <a:solidFill>
                  <a:srgbClr val="8C1D82"/>
                </a:solidFill>
                <a:latin typeface="Arial" charset="0"/>
                <a:ea typeface="Arial" charset="0"/>
                <a:cs typeface="Arial" charset="0"/>
              </a:rPr>
              <a:t>Please stay behind if you have any further questions.</a:t>
            </a:r>
          </a:p>
          <a:p>
            <a:pPr algn="l"/>
            <a:endParaRPr lang="en-GB" dirty="0">
              <a:solidFill>
                <a:srgbClr val="8C1D82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342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Session 2 – Speaking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objective of this session is to establish how you can improve learners’ speaking skills.</a:t>
            </a:r>
          </a:p>
        </p:txBody>
      </p:sp>
    </p:spTree>
    <p:extLst>
      <p:ext uri="{BB962C8B-B14F-4D97-AF65-F5344CB8AC3E}">
        <p14:creationId xmlns:p14="http://schemas.microsoft.com/office/powerpoint/2010/main" val="425876584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Speaking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What is the importance of speaking skills in language learning?</a:t>
            </a:r>
          </a:p>
          <a:p>
            <a:r>
              <a:rPr lang="en-GB" dirty="0"/>
              <a:t>What is your learners’ attitude to practising speaking skills?</a:t>
            </a:r>
          </a:p>
          <a:p>
            <a:r>
              <a:rPr lang="en-GB" dirty="0"/>
              <a:t>Are there any barriers to practising speaking skills in class?</a:t>
            </a:r>
          </a:p>
          <a:p>
            <a:r>
              <a:rPr lang="en-GB" dirty="0"/>
              <a:t>How do you feel about teaching this skill?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436877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13 - Speaking practice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Make a list of the different ways you practise speaking skills with your learners?</a:t>
            </a:r>
          </a:p>
          <a:p>
            <a:r>
              <a:rPr lang="en-GB" dirty="0"/>
              <a:t>What are the pros and cons of each method?</a:t>
            </a:r>
          </a:p>
          <a:p>
            <a:r>
              <a:rPr lang="en-GB" dirty="0"/>
              <a:t>Choose 2 of your favourite approaches and share with the other groups.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472638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14 - increase speaking opportunities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How can you increase the opportunities for speaking in class?</a:t>
            </a:r>
          </a:p>
          <a:p>
            <a:r>
              <a:rPr lang="en-GB" dirty="0"/>
              <a:t>Brainstorm ideas with your group.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35616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Ideas to increase student talking time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Reduce TTT and increase STT</a:t>
            </a:r>
          </a:p>
          <a:p>
            <a:r>
              <a:rPr lang="en-GB" dirty="0"/>
              <a:t>Lesson warm ups</a:t>
            </a:r>
          </a:p>
          <a:p>
            <a:r>
              <a:rPr lang="en-GB" dirty="0"/>
              <a:t>Give learners time to answer</a:t>
            </a:r>
          </a:p>
          <a:p>
            <a:r>
              <a:rPr lang="en-GB" dirty="0"/>
              <a:t>Use open question types, not yes/no questions</a:t>
            </a:r>
          </a:p>
          <a:p>
            <a:r>
              <a:rPr lang="en-GB" dirty="0"/>
              <a:t>Don’t answer questions yourself, ask the class</a:t>
            </a:r>
          </a:p>
          <a:p>
            <a:r>
              <a:rPr lang="en-GB" dirty="0"/>
              <a:t>Ask learners to explain instructions for tasks</a:t>
            </a:r>
          </a:p>
          <a:p>
            <a:r>
              <a:rPr lang="en-GB" dirty="0"/>
              <a:t>Oral feedback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66793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There is a speaking activity on each table</a:t>
            </a:r>
          </a:p>
          <a:p>
            <a:endParaRPr lang="en-GB" dirty="0"/>
          </a:p>
          <a:p>
            <a:r>
              <a:rPr lang="en-GB" dirty="0"/>
              <a:t>Each group has 10 minutes to try out the task</a:t>
            </a:r>
          </a:p>
          <a:p>
            <a:endParaRPr lang="en-GB" dirty="0"/>
          </a:p>
          <a:p>
            <a:r>
              <a:rPr lang="en-GB" dirty="0"/>
              <a:t>After 10 minutes each group moves to the right to try the next one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9803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More speaking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Skype conversations</a:t>
            </a:r>
          </a:p>
          <a:p>
            <a:r>
              <a:rPr lang="en-GB" dirty="0"/>
              <a:t>Throw the ball game (person with the ball answers the question)</a:t>
            </a:r>
          </a:p>
          <a:p>
            <a:r>
              <a:rPr lang="en-GB" dirty="0"/>
              <a:t>Jigsaw tasks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83990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ofDev PPT 4x3 template">
  <a:themeElements>
    <a:clrScheme name="Generic 5-19-1">
      <a:dk1>
        <a:srgbClr val="595959"/>
      </a:dk1>
      <a:lt1>
        <a:srgbClr val="FFFFFF"/>
      </a:lt1>
      <a:dk2>
        <a:srgbClr val="595959"/>
      </a:dk2>
      <a:lt2>
        <a:srgbClr val="F16F91"/>
      </a:lt2>
      <a:accent1>
        <a:srgbClr val="0065BD"/>
      </a:accent1>
      <a:accent2>
        <a:srgbClr val="83CFCA"/>
      </a:accent2>
      <a:accent3>
        <a:srgbClr val="FFFFFF"/>
      </a:accent3>
      <a:accent4>
        <a:srgbClr val="4B4B4B"/>
      </a:accent4>
      <a:accent5>
        <a:srgbClr val="AAB8DB"/>
      </a:accent5>
      <a:accent6>
        <a:srgbClr val="76BBB7"/>
      </a:accent6>
      <a:hlink>
        <a:srgbClr val="0065BD"/>
      </a:hlink>
      <a:folHlink>
        <a:srgbClr val="003C64"/>
      </a:folHlink>
    </a:clrScheme>
    <a:fontScheme name="Generic 5-19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eneric 5-19 1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0065BD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AAB8DB"/>
        </a:accent5>
        <a:accent6>
          <a:srgbClr val="76BBB7"/>
        </a:accent6>
        <a:hlink>
          <a:srgbClr val="B4D88B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2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00B0BA"/>
        </a:accent1>
        <a:accent2>
          <a:srgbClr val="9BCFFF"/>
        </a:accent2>
        <a:accent3>
          <a:srgbClr val="FFFFFF"/>
        </a:accent3>
        <a:accent4>
          <a:srgbClr val="4B4B4B"/>
        </a:accent4>
        <a:accent5>
          <a:srgbClr val="AAD4D9"/>
        </a:accent5>
        <a:accent6>
          <a:srgbClr val="8CBBE7"/>
        </a:accent6>
        <a:hlink>
          <a:srgbClr val="B4D88B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3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58A618"/>
        </a:accent1>
        <a:accent2>
          <a:srgbClr val="9BCFFF"/>
        </a:accent2>
        <a:accent3>
          <a:srgbClr val="FFFFFF"/>
        </a:accent3>
        <a:accent4>
          <a:srgbClr val="4B4B4B"/>
        </a:accent4>
        <a:accent5>
          <a:srgbClr val="B4D0AB"/>
        </a:accent5>
        <a:accent6>
          <a:srgbClr val="8CBBE7"/>
        </a:accent6>
        <a:hlink>
          <a:srgbClr val="83CFCA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4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E05206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EDB3AA"/>
        </a:accent5>
        <a:accent6>
          <a:srgbClr val="76BBB7"/>
        </a:accent6>
        <a:hlink>
          <a:srgbClr val="B4D88B"/>
        </a:hlink>
        <a:folHlink>
          <a:srgbClr val="9BC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5">
        <a:dk1>
          <a:srgbClr val="595959"/>
        </a:dk1>
        <a:lt1>
          <a:srgbClr val="FFFFFF"/>
        </a:lt1>
        <a:dk2>
          <a:srgbClr val="595959"/>
        </a:dk2>
        <a:lt2>
          <a:srgbClr val="FDC180"/>
        </a:lt2>
        <a:accent1>
          <a:srgbClr val="C30045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DEAAB0"/>
        </a:accent5>
        <a:accent6>
          <a:srgbClr val="76BBB7"/>
        </a:accent6>
        <a:hlink>
          <a:srgbClr val="B4D88B"/>
        </a:hlink>
        <a:folHlink>
          <a:srgbClr val="9BC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neric 5-19 6">
        <a:dk1>
          <a:srgbClr val="595959"/>
        </a:dk1>
        <a:lt1>
          <a:srgbClr val="FFFFFF"/>
        </a:lt1>
        <a:dk2>
          <a:srgbClr val="595959"/>
        </a:dk2>
        <a:lt2>
          <a:srgbClr val="F16F91"/>
        </a:lt2>
        <a:accent1>
          <a:srgbClr val="6E267B"/>
        </a:accent1>
        <a:accent2>
          <a:srgbClr val="83CFCA"/>
        </a:accent2>
        <a:accent3>
          <a:srgbClr val="FFFFFF"/>
        </a:accent3>
        <a:accent4>
          <a:srgbClr val="4B4B4B"/>
        </a:accent4>
        <a:accent5>
          <a:srgbClr val="BAACBF"/>
        </a:accent5>
        <a:accent6>
          <a:srgbClr val="76BBB7"/>
        </a:accent6>
        <a:hlink>
          <a:srgbClr val="B4D88B"/>
        </a:hlink>
        <a:folHlink>
          <a:srgbClr val="FDC1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Core slides NEW BRANDING TEMPLATE FINAL V3" id="{C0DA4344-9C7B-4407-83FA-FB607CBD9FB7}" vid="{FE5B4943-42B8-4A8F-BBFD-FAFCE6638FED}"/>
    </a:ext>
  </a:extLst>
</a:theme>
</file>

<file path=ppt/theme/theme2.xml><?xml version="1.0" encoding="utf-8"?>
<a:theme xmlns:a="http://schemas.openxmlformats.org/drawingml/2006/main" name="Opening and closing slid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ore slides NEW BRANDING TEMPLATE FINAL V3" id="{C0DA4344-9C7B-4407-83FA-FB607CBD9FB7}" vid="{5C5A7A82-4B2D-4F3E-BBFC-0FF36F0DB371}"/>
    </a:ext>
  </a:extLst>
</a:theme>
</file>

<file path=ppt/theme/theme3.xml><?xml version="1.0" encoding="utf-8"?>
<a:theme xmlns:a="http://schemas.openxmlformats.org/drawingml/2006/main" name="Section divider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ore slides NEW BRANDING TEMPLATE FINAL V3" id="{C0DA4344-9C7B-4407-83FA-FB607CBD9FB7}" vid="{4A33AD03-FE23-4D40-BD7F-5103A8BC9087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Core slides NEW BRANDING TEMPLATE FINAL V3</Template>
  <TotalTime>5046</TotalTime>
  <Words>939</Words>
  <Application>Microsoft Office PowerPoint</Application>
  <PresentationFormat>On-screen Show (4:3)</PresentationFormat>
  <Paragraphs>134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ProfDev PPT 4x3 template</vt:lpstr>
      <vt:lpstr>Opening and closing slides</vt:lpstr>
      <vt:lpstr>Section dividers</vt:lpstr>
      <vt:lpstr>  Cambridge IGCSE English as a Second Language (0510) Extension training Day 3  </vt:lpstr>
      <vt:lpstr>Session 1</vt:lpstr>
      <vt:lpstr>Session 2 – Speaking skills</vt:lpstr>
      <vt:lpstr>Speaking skills</vt:lpstr>
      <vt:lpstr>Activity 13 - Speaking practice</vt:lpstr>
      <vt:lpstr>Activity 14 - increase speaking opportunities </vt:lpstr>
      <vt:lpstr>Ideas to increase student talking time</vt:lpstr>
      <vt:lpstr>Activity 15</vt:lpstr>
      <vt:lpstr>More speaking ideas</vt:lpstr>
      <vt:lpstr>Break</vt:lpstr>
      <vt:lpstr>Session 3</vt:lpstr>
      <vt:lpstr>Activity 15</vt:lpstr>
      <vt:lpstr>Lunch</vt:lpstr>
      <vt:lpstr>Activity 16</vt:lpstr>
      <vt:lpstr>Session 4 - Resources</vt:lpstr>
      <vt:lpstr>Activity 17 - Resources</vt:lpstr>
      <vt:lpstr>Break </vt:lpstr>
      <vt:lpstr>Plenary </vt:lpstr>
      <vt:lpstr>Assessment documents</vt:lpstr>
      <vt:lpstr>Support materials and resources from the Curriculum Support team at Cambridge</vt:lpstr>
      <vt:lpstr>Resources from the Teaching and Learning team at Cambridge</vt:lpstr>
      <vt:lpstr>Feedback </vt:lpstr>
      <vt:lpstr>PowerPoint Presentation</vt:lpstr>
    </vt:vector>
  </TitlesOfParts>
  <Company>Cambridge Assessment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day  Extension training  IGCSE, English Second Language (0510)]</dc:title>
  <dc:creator>Sally Burbeary</dc:creator>
  <cp:lastModifiedBy>Katalin Bera</cp:lastModifiedBy>
  <cp:revision>95</cp:revision>
  <cp:lastPrinted>2018-01-31T14:19:05Z</cp:lastPrinted>
  <dcterms:created xsi:type="dcterms:W3CDTF">2018-01-08T13:58:57Z</dcterms:created>
  <dcterms:modified xsi:type="dcterms:W3CDTF">2018-01-31T16:01:46Z</dcterms:modified>
</cp:coreProperties>
</file>