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0" autoAdjust="0"/>
    <p:restoredTop sz="94660"/>
  </p:normalViewPr>
  <p:slideViewPr>
    <p:cSldViewPr snapToGrid="0">
      <p:cViewPr varScale="1">
        <p:scale>
          <a:sx n="72" d="100"/>
          <a:sy n="72" d="100"/>
        </p:scale>
        <p:origin x="732"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57464-C9E3-4222-83CE-AFDB6996F2A6}" type="datetimeFigureOut">
              <a:rPr lang="en-GB" smtClean="0"/>
              <a:t>15/10/2017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30D67-A8EA-4559-B3EE-02CA9B590CFC}" type="slidenum">
              <a:rPr lang="en-GB" smtClean="0"/>
              <a:t>‹#›</a:t>
            </a:fld>
            <a:endParaRPr lang="en-GB"/>
          </a:p>
        </p:txBody>
      </p:sp>
    </p:spTree>
    <p:extLst>
      <p:ext uri="{BB962C8B-B14F-4D97-AF65-F5344CB8AC3E}">
        <p14:creationId xmlns:p14="http://schemas.microsoft.com/office/powerpoint/2010/main" val="344160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B36C6-BA94-784F-A651-CE84C90BF5AE}" type="slidenum">
              <a:rPr lang="en-US" smtClean="0"/>
              <a:t>7</a:t>
            </a:fld>
            <a:endParaRPr lang="en-US"/>
          </a:p>
        </p:txBody>
      </p:sp>
    </p:spTree>
    <p:extLst>
      <p:ext uri="{BB962C8B-B14F-4D97-AF65-F5344CB8AC3E}">
        <p14:creationId xmlns:p14="http://schemas.microsoft.com/office/powerpoint/2010/main" val="76351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701503C-EFCA-4C03-A400-592C262D5BF0}"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39656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1503C-EFCA-4C03-A400-592C262D5BF0}"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72721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1503C-EFCA-4C03-A400-592C262D5BF0}"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245849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01503C-EFCA-4C03-A400-592C262D5BF0}"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202788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701503C-EFCA-4C03-A400-592C262D5BF0}"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113236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701503C-EFCA-4C03-A400-592C262D5BF0}"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4170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701503C-EFCA-4C03-A400-592C262D5BF0}"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107456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701503C-EFCA-4C03-A400-592C262D5BF0}"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155991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1503C-EFCA-4C03-A400-592C262D5BF0}"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13593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1503C-EFCA-4C03-A400-592C262D5BF0}"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6261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1503C-EFCA-4C03-A400-592C262D5BF0}"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CA414-3CBC-4F72-A68A-EC0D4A4679A6}" type="slidenum">
              <a:rPr lang="en-US" smtClean="0"/>
              <a:t>‹#›</a:t>
            </a:fld>
            <a:endParaRPr lang="en-US"/>
          </a:p>
        </p:txBody>
      </p:sp>
    </p:spTree>
    <p:extLst>
      <p:ext uri="{BB962C8B-B14F-4D97-AF65-F5344CB8AC3E}">
        <p14:creationId xmlns:p14="http://schemas.microsoft.com/office/powerpoint/2010/main" val="248463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1503C-EFCA-4C03-A400-592C262D5BF0}" type="datetimeFigureOut">
              <a:rPr lang="en-US" smtClean="0"/>
              <a:t>10/15/2017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CA414-3CBC-4F72-A68A-EC0D4A4679A6}" type="slidenum">
              <a:rPr lang="en-US" smtClean="0"/>
              <a:t>‹#›</a:t>
            </a:fld>
            <a:endParaRPr lang="en-US"/>
          </a:p>
        </p:txBody>
      </p:sp>
    </p:spTree>
    <p:extLst>
      <p:ext uri="{BB962C8B-B14F-4D97-AF65-F5344CB8AC3E}">
        <p14:creationId xmlns:p14="http://schemas.microsoft.com/office/powerpoint/2010/main" val="18283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Lady: The Special Osprey Summary Analysis</a:t>
            </a:r>
          </a:p>
        </p:txBody>
      </p:sp>
      <p:sp>
        <p:nvSpPr>
          <p:cNvPr id="3" name="Subtitle 2"/>
          <p:cNvSpPr>
            <a:spLocks noGrp="1"/>
          </p:cNvSpPr>
          <p:nvPr>
            <p:ph type="subTitle" idx="1"/>
          </p:nvPr>
        </p:nvSpPr>
        <p:spPr/>
        <p:txBody>
          <a:bodyPr/>
          <a:lstStyle/>
          <a:p>
            <a:r>
              <a:rPr lang="en-US" dirty="0"/>
              <a:t>Author: Mohamed Malik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339" y="1122363"/>
            <a:ext cx="1501321" cy="725639"/>
          </a:xfrm>
          <a:prstGeom prst="rect">
            <a:avLst/>
          </a:prstGeom>
        </p:spPr>
      </p:pic>
    </p:spTree>
    <p:extLst>
      <p:ext uri="{BB962C8B-B14F-4D97-AF65-F5344CB8AC3E}">
        <p14:creationId xmlns:p14="http://schemas.microsoft.com/office/powerpoint/2010/main" val="410382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005" y="103869"/>
            <a:ext cx="11403875" cy="679904"/>
          </a:xfrm>
        </p:spPr>
        <p:txBody>
          <a:bodyPr>
            <a:normAutofit fontScale="90000"/>
          </a:bodyPr>
          <a:lstStyle/>
          <a:p>
            <a:r>
              <a:rPr lang="en-US" dirty="0">
                <a:latin typeface="Impact" charset="0"/>
                <a:ea typeface="Impact" charset="0"/>
                <a:cs typeface="Impact" charset="0"/>
              </a:rPr>
              <a:t>Lady </a:t>
            </a:r>
            <a:r>
              <a:rPr lang="mr-IN" dirty="0">
                <a:latin typeface="Impact" charset="0"/>
                <a:ea typeface="Impact" charset="0"/>
                <a:cs typeface="Impact" charset="0"/>
              </a:rPr>
              <a:t>–</a:t>
            </a:r>
            <a:r>
              <a:rPr lang="en-US" dirty="0">
                <a:latin typeface="Impact" charset="0"/>
                <a:ea typeface="Impact" charset="0"/>
                <a:cs typeface="Impact" charset="0"/>
              </a:rPr>
              <a:t> The Special Osprey Sample Response 2</a:t>
            </a:r>
            <a:endParaRPr lang="en-GB" dirty="0">
              <a:latin typeface="Impact" charset="0"/>
              <a:ea typeface="Impact" charset="0"/>
              <a:cs typeface="Impact" charset="0"/>
            </a:endParaRPr>
          </a:p>
        </p:txBody>
      </p:sp>
      <p:sp>
        <p:nvSpPr>
          <p:cNvPr id="3" name="Content Placeholder 2"/>
          <p:cNvSpPr>
            <a:spLocks noGrp="1"/>
          </p:cNvSpPr>
          <p:nvPr>
            <p:ph idx="1"/>
          </p:nvPr>
        </p:nvSpPr>
        <p:spPr>
          <a:xfrm>
            <a:off x="325117" y="783774"/>
            <a:ext cx="11630663" cy="2844798"/>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dirty="0"/>
              <a:t>Lady, a huge bird of prey called an osprey. </a:t>
            </a:r>
            <a:r>
              <a:rPr lang="en-US" sz="2400" b="1" u="sng" dirty="0"/>
              <a:t>This bird as puzzled the expert by living to the age of 26</a:t>
            </a:r>
            <a:r>
              <a:rPr lang="en-US" sz="2400" dirty="0"/>
              <a:t> and </a:t>
            </a:r>
            <a:r>
              <a:rPr lang="en-US" sz="2400" b="1" u="sng" dirty="0"/>
              <a:t>amazing thing is she has produced 48 bay birds</a:t>
            </a:r>
            <a:r>
              <a:rPr lang="en-US" sz="2400" dirty="0"/>
              <a:t>. Ospreys mate for life, if one died they would move on to another male. </a:t>
            </a:r>
            <a:r>
              <a:rPr lang="en-US" sz="2400" b="1" u="sng" dirty="0"/>
              <a:t>Like this the Lady has outlived two mates. </a:t>
            </a:r>
            <a:r>
              <a:rPr lang="en-US" sz="2400" dirty="0"/>
              <a:t>Moreover, </a:t>
            </a:r>
            <a:r>
              <a:rPr lang="en-US" sz="2400" b="1" u="sng" dirty="0"/>
              <a:t>she has been coming back to her nest for 19 years. </a:t>
            </a:r>
            <a:r>
              <a:rPr lang="en-US" sz="2400" dirty="0"/>
              <a:t>Lady don’t have any mark or ring for the identification. The only way is when bird-watchers focused their cameras on her eyes, that her identity could be confirmed</a:t>
            </a:r>
            <a:r>
              <a:rPr lang="en-US" sz="2400" b="1" u="sng" dirty="0"/>
              <a:t>. She has a unique defect in the iris of her right eye which looks like a lightning bolt. </a:t>
            </a:r>
            <a:r>
              <a:rPr lang="en-US" sz="2400" dirty="0"/>
              <a:t>(112 Words)</a:t>
            </a:r>
          </a:p>
          <a:p>
            <a:pPr marL="0" indent="0" algn="just">
              <a:buNone/>
            </a:pPr>
            <a:endParaRPr lang="en-US" sz="2400" b="1" u="sng" dirty="0"/>
          </a:p>
          <a:p>
            <a:pPr marL="0" marR="0" lvl="0" indent="0" defTabSz="914400" eaLnBrk="1" fontAlgn="auto" latinLnBrk="0" hangingPunct="1">
              <a:lnSpc>
                <a:spcPct val="100000"/>
              </a:lnSpc>
              <a:spcBef>
                <a:spcPts val="0"/>
              </a:spcBef>
              <a:spcAft>
                <a:spcPts val="0"/>
              </a:spcAft>
              <a:buClrTx/>
              <a:buSzTx/>
              <a:buNone/>
              <a:tabLst/>
              <a:defRPr/>
            </a:pPr>
            <a:endParaRPr lang="en-GB" dirty="0"/>
          </a:p>
        </p:txBody>
      </p:sp>
      <p:sp>
        <p:nvSpPr>
          <p:cNvPr id="5" name="Rectangle 4"/>
          <p:cNvSpPr/>
          <p:nvPr/>
        </p:nvSpPr>
        <p:spPr>
          <a:xfrm>
            <a:off x="325117" y="3797952"/>
            <a:ext cx="11591112" cy="909646"/>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solidFill>
                  <a:schemeClr val="tx1"/>
                </a:solidFill>
              </a:rPr>
              <a:t>Content: </a:t>
            </a:r>
            <a:r>
              <a:rPr lang="en-US" sz="2400" dirty="0"/>
              <a:t>From a content point of view the student has made a good attempt. 5 content points are seen and all are credited. Therefore 5 out of 6. </a:t>
            </a:r>
          </a:p>
        </p:txBody>
      </p:sp>
      <p:sp>
        <p:nvSpPr>
          <p:cNvPr id="6" name="Rectangle 5"/>
          <p:cNvSpPr/>
          <p:nvPr/>
        </p:nvSpPr>
        <p:spPr>
          <a:xfrm>
            <a:off x="325117" y="4876978"/>
            <a:ext cx="11591112" cy="1106963"/>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solidFill>
                  <a:schemeClr val="tx1"/>
                </a:solidFill>
              </a:rPr>
              <a:t>Language: </a:t>
            </a:r>
            <a:r>
              <a:rPr lang="en-US" sz="2400" dirty="0">
                <a:solidFill>
                  <a:schemeClr val="tx1"/>
                </a:solidFill>
              </a:rPr>
              <a:t>From a language point of the student has heavily relied on copying from the text without discrimination. Therefore 2 out of 5 for language. </a:t>
            </a:r>
            <a:endParaRPr lang="en-US" sz="2400" dirty="0"/>
          </a:p>
        </p:txBody>
      </p:sp>
      <p:sp>
        <p:nvSpPr>
          <p:cNvPr id="7" name="Rectangle 6"/>
          <p:cNvSpPr/>
          <p:nvPr/>
        </p:nvSpPr>
        <p:spPr>
          <a:xfrm>
            <a:off x="325117" y="6153321"/>
            <a:ext cx="11591112" cy="513703"/>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Scores 7 out of 11</a:t>
            </a:r>
          </a:p>
        </p:txBody>
      </p:sp>
    </p:spTree>
    <p:extLst>
      <p:ext uri="{BB962C8B-B14F-4D97-AF65-F5344CB8AC3E}">
        <p14:creationId xmlns:p14="http://schemas.microsoft.com/office/powerpoint/2010/main" val="9957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005" y="103869"/>
            <a:ext cx="11403875" cy="679904"/>
          </a:xfrm>
        </p:spPr>
        <p:txBody>
          <a:bodyPr>
            <a:normAutofit fontScale="90000"/>
          </a:bodyPr>
          <a:lstStyle/>
          <a:p>
            <a:r>
              <a:rPr lang="en-US" dirty="0">
                <a:latin typeface="Impact" charset="0"/>
                <a:ea typeface="Impact" charset="0"/>
                <a:cs typeface="Impact" charset="0"/>
              </a:rPr>
              <a:t>Lady </a:t>
            </a:r>
            <a:r>
              <a:rPr lang="mr-IN" dirty="0">
                <a:latin typeface="Impact" charset="0"/>
                <a:ea typeface="Impact" charset="0"/>
                <a:cs typeface="Impact" charset="0"/>
              </a:rPr>
              <a:t>–</a:t>
            </a:r>
            <a:r>
              <a:rPr lang="en-US" dirty="0">
                <a:latin typeface="Impact" charset="0"/>
                <a:ea typeface="Impact" charset="0"/>
                <a:cs typeface="Impact" charset="0"/>
              </a:rPr>
              <a:t> The Special Osprey Sample Response 3</a:t>
            </a:r>
            <a:endParaRPr lang="en-GB" dirty="0">
              <a:latin typeface="Impact" charset="0"/>
              <a:ea typeface="Impact" charset="0"/>
              <a:cs typeface="Impact" charset="0"/>
            </a:endParaRPr>
          </a:p>
        </p:txBody>
      </p:sp>
      <p:sp>
        <p:nvSpPr>
          <p:cNvPr id="3" name="Content Placeholder 2"/>
          <p:cNvSpPr>
            <a:spLocks noGrp="1"/>
          </p:cNvSpPr>
          <p:nvPr>
            <p:ph idx="1"/>
          </p:nvPr>
        </p:nvSpPr>
        <p:spPr>
          <a:xfrm>
            <a:off x="325117" y="783774"/>
            <a:ext cx="11630663" cy="2844798"/>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u="sng" dirty="0"/>
              <a:t>Lady, an osprey has lived to the age of 26</a:t>
            </a:r>
            <a:r>
              <a:rPr lang="en-US" sz="2400" dirty="0"/>
              <a:t>. This is astonishing, as ospreys usually live for only 8 years. </a:t>
            </a:r>
            <a:r>
              <a:rPr lang="en-US" sz="2400" b="1" u="sng" dirty="0"/>
              <a:t>She has produced 48 baby birds</a:t>
            </a:r>
            <a:r>
              <a:rPr lang="en-US" sz="2400" dirty="0"/>
              <a:t>, and </a:t>
            </a:r>
            <a:r>
              <a:rPr lang="en-US" sz="2400" b="1" u="sng" dirty="0"/>
              <a:t>has already outlived two lifetime mates</a:t>
            </a:r>
            <a:r>
              <a:rPr lang="en-US" sz="2400" u="sng" dirty="0"/>
              <a:t>. </a:t>
            </a:r>
            <a:r>
              <a:rPr lang="en-US" sz="2400" b="1" u="sng" dirty="0"/>
              <a:t>Last year, Lady was ill and thought of to be dead soon, but she survived and came this year. </a:t>
            </a:r>
            <a:r>
              <a:rPr lang="en-US" sz="2400" dirty="0"/>
              <a:t>Recognizing Lady is easy, as </a:t>
            </a:r>
            <a:r>
              <a:rPr lang="en-US" sz="2400" b="1" u="sng" dirty="0"/>
              <a:t>she as a unique defect in the iris of her right eye</a:t>
            </a:r>
            <a:r>
              <a:rPr lang="en-US" sz="2400" dirty="0"/>
              <a:t>, which looks like a lightning bolt. Since her return, enthusiasts have been watching her; </a:t>
            </a:r>
            <a:r>
              <a:rPr lang="en-US" sz="2400" b="1" u="sng" dirty="0"/>
              <a:t>no other osprey has been watched by so many people</a:t>
            </a:r>
            <a:r>
              <a:rPr lang="en-US" sz="2400" dirty="0"/>
              <a:t>. Worldwide she has </a:t>
            </a:r>
            <a:r>
              <a:rPr lang="en-US" sz="2400" b="1" u="sng" dirty="0"/>
              <a:t>encouraged a new interest in the survival of the osprey</a:t>
            </a:r>
            <a:r>
              <a:rPr lang="en-US" sz="2400" b="1" dirty="0"/>
              <a:t>, </a:t>
            </a:r>
            <a:r>
              <a:rPr lang="en-US" sz="2400" dirty="0"/>
              <a:t>which has been under threat for many years. </a:t>
            </a:r>
            <a:r>
              <a:rPr lang="en-US" sz="1800" dirty="0"/>
              <a:t>(114 Words)</a:t>
            </a:r>
          </a:p>
          <a:p>
            <a:pPr marL="0" marR="0" lvl="0" indent="0" defTabSz="914400" eaLnBrk="1" fontAlgn="auto" latinLnBrk="0" hangingPunct="1">
              <a:lnSpc>
                <a:spcPct val="100000"/>
              </a:lnSpc>
              <a:spcBef>
                <a:spcPts val="0"/>
              </a:spcBef>
              <a:spcAft>
                <a:spcPts val="0"/>
              </a:spcAft>
              <a:buClrTx/>
              <a:buSzTx/>
              <a:buNone/>
              <a:tabLst/>
              <a:defRPr/>
            </a:pPr>
            <a:endParaRPr lang="en-GB" dirty="0"/>
          </a:p>
        </p:txBody>
      </p:sp>
      <p:sp>
        <p:nvSpPr>
          <p:cNvPr id="4" name="Rectangle 3"/>
          <p:cNvSpPr/>
          <p:nvPr/>
        </p:nvSpPr>
        <p:spPr>
          <a:xfrm>
            <a:off x="325117" y="3724836"/>
            <a:ext cx="11591112" cy="1048870"/>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t>Content: </a:t>
            </a:r>
            <a:r>
              <a:rPr lang="en-US" sz="2400" dirty="0"/>
              <a:t>The student has written 7 content points. More than what is required. It is a very good thing to do as long as the word limit does not exceed. Excellent. Scores 6 out of 6.</a:t>
            </a:r>
          </a:p>
        </p:txBody>
      </p:sp>
      <p:sp>
        <p:nvSpPr>
          <p:cNvPr id="5" name="Rectangle 4"/>
          <p:cNvSpPr/>
          <p:nvPr/>
        </p:nvSpPr>
        <p:spPr>
          <a:xfrm>
            <a:off x="325117" y="4869971"/>
            <a:ext cx="11591112" cy="1050554"/>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t>Language: </a:t>
            </a:r>
            <a:r>
              <a:rPr lang="en-US" sz="2400" dirty="0"/>
              <a:t>The student has written a good concise summary, and has made a very good attempt to use own words and to organise the points cohesively. Scores 5 out of 5 for language.</a:t>
            </a:r>
          </a:p>
        </p:txBody>
      </p:sp>
      <p:sp>
        <p:nvSpPr>
          <p:cNvPr id="6" name="Rectangle 5"/>
          <p:cNvSpPr/>
          <p:nvPr/>
        </p:nvSpPr>
        <p:spPr>
          <a:xfrm>
            <a:off x="325117" y="6016790"/>
            <a:ext cx="11610887" cy="498868"/>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Scores 11 out of 11</a:t>
            </a:r>
          </a:p>
        </p:txBody>
      </p:sp>
    </p:spTree>
    <p:extLst>
      <p:ext uri="{BB962C8B-B14F-4D97-AF65-F5344CB8AC3E}">
        <p14:creationId xmlns:p14="http://schemas.microsoft.com/office/powerpoint/2010/main" val="15989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2" y="234498"/>
            <a:ext cx="11403875" cy="679904"/>
          </a:xfrm>
        </p:spPr>
        <p:txBody>
          <a:bodyPr>
            <a:normAutofit fontScale="90000"/>
          </a:bodyPr>
          <a:lstStyle/>
          <a:p>
            <a:r>
              <a:rPr lang="en-GB" dirty="0">
                <a:latin typeface="Impact" charset="0"/>
                <a:ea typeface="Impact" charset="0"/>
                <a:cs typeface="Impact" charset="0"/>
              </a:rPr>
              <a:t>Extended Summary </a:t>
            </a:r>
            <a:r>
              <a:rPr lang="mr-IN" dirty="0">
                <a:latin typeface="Impact" charset="0"/>
                <a:ea typeface="Impact" charset="0"/>
                <a:cs typeface="Impact" charset="0"/>
              </a:rPr>
              <a:t>–</a:t>
            </a:r>
            <a:r>
              <a:rPr lang="en-GB" dirty="0">
                <a:latin typeface="Impact" charset="0"/>
                <a:ea typeface="Impact" charset="0"/>
                <a:cs typeface="Impact" charset="0"/>
              </a:rPr>
              <a:t> Lady</a:t>
            </a:r>
          </a:p>
        </p:txBody>
      </p:sp>
      <p:sp>
        <p:nvSpPr>
          <p:cNvPr id="3" name="Content Placeholder 2"/>
          <p:cNvSpPr>
            <a:spLocks noGrp="1"/>
          </p:cNvSpPr>
          <p:nvPr>
            <p:ph idx="1"/>
          </p:nvPr>
        </p:nvSpPr>
        <p:spPr>
          <a:xfrm>
            <a:off x="339632" y="1211670"/>
            <a:ext cx="11403875" cy="5215256"/>
          </a:xfrm>
        </p:spPr>
        <p:txBody>
          <a:bodyPr anchor="ctr">
            <a:normAutofit/>
          </a:bodyPr>
          <a:lstStyle/>
          <a:p>
            <a:pPr marL="0" marR="0" lvl="0" indent="0" algn="ctr" defTabSz="914400" eaLnBrk="1" fontAlgn="auto" latinLnBrk="0" hangingPunct="1">
              <a:lnSpc>
                <a:spcPct val="100000"/>
              </a:lnSpc>
              <a:spcBef>
                <a:spcPts val="0"/>
              </a:spcBef>
              <a:spcAft>
                <a:spcPts val="0"/>
              </a:spcAft>
              <a:buClrTx/>
              <a:buSzTx/>
              <a:buNone/>
              <a:tabLst/>
              <a:defRPr/>
            </a:pPr>
            <a:r>
              <a:rPr lang="en-US" sz="9600" dirty="0"/>
              <a:t>Thank You!</a:t>
            </a:r>
            <a:endParaRPr lang="en-GB" sz="9600" dirty="0"/>
          </a:p>
        </p:txBody>
      </p:sp>
    </p:spTree>
    <p:extLst>
      <p:ext uri="{BB962C8B-B14F-4D97-AF65-F5344CB8AC3E}">
        <p14:creationId xmlns:p14="http://schemas.microsoft.com/office/powerpoint/2010/main" val="691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14300" y="133350"/>
            <a:ext cx="7010400" cy="830997"/>
          </a:xfrm>
          <a:prstGeom prst="rect">
            <a:avLst/>
          </a:prstGeom>
          <a:noFill/>
        </p:spPr>
        <p:txBody>
          <a:bodyPr wrap="square" rtlCol="0">
            <a:spAutoFit/>
          </a:bodyPr>
          <a:lstStyle/>
          <a:p>
            <a:r>
              <a:rPr lang="en-GB" sz="4800" dirty="0">
                <a:latin typeface="Impact" charset="0"/>
                <a:ea typeface="Impact" charset="0"/>
                <a:cs typeface="Impact" charset="0"/>
              </a:rPr>
              <a:t>LADY </a:t>
            </a:r>
            <a:r>
              <a:rPr lang="mr-IN" sz="4800" dirty="0">
                <a:latin typeface="Impact" charset="0"/>
                <a:ea typeface="Impact" charset="0"/>
                <a:cs typeface="Impact" charset="0"/>
              </a:rPr>
              <a:t>–</a:t>
            </a:r>
            <a:r>
              <a:rPr lang="en-GB" sz="4800" dirty="0">
                <a:latin typeface="Impact" charset="0"/>
                <a:ea typeface="Impact" charset="0"/>
                <a:cs typeface="Impact" charset="0"/>
              </a:rPr>
              <a:t> The Special Osprey</a:t>
            </a:r>
          </a:p>
        </p:txBody>
      </p:sp>
    </p:spTree>
    <p:extLst>
      <p:ext uri="{BB962C8B-B14F-4D97-AF65-F5344CB8AC3E}">
        <p14:creationId xmlns:p14="http://schemas.microsoft.com/office/powerpoint/2010/main" val="156402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1" y="221434"/>
            <a:ext cx="11403875" cy="679904"/>
          </a:xfrm>
        </p:spPr>
        <p:txBody>
          <a:bodyPr>
            <a:normAutofit fontScale="90000"/>
          </a:bodyPr>
          <a:lstStyle/>
          <a:p>
            <a:r>
              <a:rPr lang="en-GB" dirty="0">
                <a:latin typeface="Impact" charset="0"/>
                <a:ea typeface="Impact" charset="0"/>
                <a:cs typeface="Impact" charset="0"/>
              </a:rPr>
              <a:t>Extended Summary </a:t>
            </a:r>
            <a:r>
              <a:rPr lang="mr-IN" dirty="0">
                <a:latin typeface="Impact" charset="0"/>
                <a:ea typeface="Impact" charset="0"/>
                <a:cs typeface="Impact" charset="0"/>
              </a:rPr>
              <a:t>–</a:t>
            </a:r>
            <a:r>
              <a:rPr lang="en-GB" dirty="0">
                <a:latin typeface="Impact" charset="0"/>
                <a:ea typeface="Impact" charset="0"/>
                <a:cs typeface="Impact" charset="0"/>
              </a:rPr>
              <a:t> Key Points to Remember</a:t>
            </a:r>
          </a:p>
        </p:txBody>
      </p:sp>
      <p:sp>
        <p:nvSpPr>
          <p:cNvPr id="3" name="Content Placeholder 2"/>
          <p:cNvSpPr>
            <a:spLocks noGrp="1"/>
          </p:cNvSpPr>
          <p:nvPr>
            <p:ph idx="1"/>
          </p:nvPr>
        </p:nvSpPr>
        <p:spPr>
          <a:xfrm>
            <a:off x="339632" y="901338"/>
            <a:ext cx="11403875" cy="5525588"/>
          </a:xfrm>
        </p:spPr>
        <p:txBody>
          <a:bodyPr/>
          <a:lstStyle/>
          <a:p>
            <a:pPr algn="just"/>
            <a:r>
              <a:rPr lang="en-GB" dirty="0"/>
              <a:t>You will be penalised for writing more than the word limit (maximum 4/5m for language). Anything after 120</a:t>
            </a:r>
            <a:r>
              <a:rPr lang="en-GB" sz="2400" dirty="0"/>
              <a:t>th</a:t>
            </a:r>
            <a:r>
              <a:rPr lang="en-GB" dirty="0"/>
              <a:t> word </a:t>
            </a:r>
            <a:r>
              <a:rPr lang="en-GB" b="1" u="sng" dirty="0">
                <a:solidFill>
                  <a:srgbClr val="FF0000"/>
                </a:solidFill>
              </a:rPr>
              <a:t>WILL NOT BE marked even if valid content points come after the 120</a:t>
            </a:r>
            <a:r>
              <a:rPr lang="en-GB" b="1" u="sng" baseline="30000" dirty="0">
                <a:solidFill>
                  <a:srgbClr val="FF0000"/>
                </a:solidFill>
              </a:rPr>
              <a:t>th</a:t>
            </a:r>
            <a:r>
              <a:rPr lang="en-GB" b="1" u="sng" dirty="0">
                <a:solidFill>
                  <a:srgbClr val="FF0000"/>
                </a:solidFill>
              </a:rPr>
              <a:t> word</a:t>
            </a:r>
          </a:p>
          <a:p>
            <a:pPr algn="just"/>
            <a:r>
              <a:rPr lang="en-GB" dirty="0"/>
              <a:t>If two aspects are included in the summary question, it is advisable to write two paragraphs connected with a proper transition word.</a:t>
            </a:r>
          </a:p>
          <a:p>
            <a:pPr algn="just"/>
            <a:r>
              <a:rPr lang="en-GB" dirty="0"/>
              <a:t>Ignoring any one part of a two-part question can get maximum of 3 marks for language. </a:t>
            </a:r>
          </a:p>
          <a:p>
            <a:pPr algn="just"/>
            <a:r>
              <a:rPr lang="en-GB" dirty="0"/>
              <a:t>No heading is required for the summary.</a:t>
            </a:r>
          </a:p>
          <a:p>
            <a:pPr algn="just"/>
            <a:r>
              <a:rPr lang="en-GB" dirty="0"/>
              <a:t>Marks will be awarded for content points (6 marks) even if you lift from the text.</a:t>
            </a:r>
          </a:p>
          <a:p>
            <a:endParaRPr lang="en-GB" dirty="0"/>
          </a:p>
        </p:txBody>
      </p:sp>
    </p:spTree>
    <p:extLst>
      <p:ext uri="{BB962C8B-B14F-4D97-AF65-F5344CB8AC3E}">
        <p14:creationId xmlns:p14="http://schemas.microsoft.com/office/powerpoint/2010/main" val="14503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2" y="234498"/>
            <a:ext cx="11403875" cy="679904"/>
          </a:xfrm>
        </p:spPr>
        <p:txBody>
          <a:bodyPr>
            <a:normAutofit fontScale="90000"/>
          </a:bodyPr>
          <a:lstStyle/>
          <a:p>
            <a:r>
              <a:rPr lang="en-GB" dirty="0">
                <a:latin typeface="Impact" charset="0"/>
                <a:ea typeface="Impact" charset="0"/>
                <a:cs typeface="Impact" charset="0"/>
              </a:rPr>
              <a:t>Extended Summary </a:t>
            </a:r>
            <a:r>
              <a:rPr lang="mr-IN" dirty="0">
                <a:latin typeface="Impact" charset="0"/>
                <a:ea typeface="Impact" charset="0"/>
                <a:cs typeface="Impact" charset="0"/>
              </a:rPr>
              <a:t>–</a:t>
            </a:r>
            <a:r>
              <a:rPr lang="en-GB" dirty="0">
                <a:latin typeface="Impact" charset="0"/>
                <a:ea typeface="Impact" charset="0"/>
                <a:cs typeface="Impact" charset="0"/>
              </a:rPr>
              <a:t> Key Points to Remember</a:t>
            </a:r>
          </a:p>
        </p:txBody>
      </p:sp>
      <p:sp>
        <p:nvSpPr>
          <p:cNvPr id="3" name="Content Placeholder 2"/>
          <p:cNvSpPr>
            <a:spLocks noGrp="1"/>
          </p:cNvSpPr>
          <p:nvPr>
            <p:ph idx="1"/>
          </p:nvPr>
        </p:nvSpPr>
        <p:spPr>
          <a:xfrm>
            <a:off x="339632" y="914402"/>
            <a:ext cx="11403875" cy="5512524"/>
          </a:xfrm>
        </p:spPr>
        <p:txBody>
          <a:bodyPr/>
          <a:lstStyle/>
          <a:p>
            <a:pPr algn="just"/>
            <a:r>
              <a:rPr lang="en-GB" dirty="0"/>
              <a:t>To score above 3 (up to 5 marks) for language, you should show a reasonable attempt of using own words while sequencing your points and making the flow smoother by using linking words.</a:t>
            </a:r>
          </a:p>
          <a:p>
            <a:pPr algn="just"/>
            <a:r>
              <a:rPr lang="en-GB" dirty="0"/>
              <a:t>Candidates are advised to read the summary question very carefully and keep checking with the question. </a:t>
            </a:r>
          </a:p>
          <a:p>
            <a:pPr algn="just"/>
            <a:r>
              <a:rPr lang="en-GB" dirty="0"/>
              <a:t>Underlining points in the text is acceptable and it is advisable to label the points separately if it is a two-aspect question. </a:t>
            </a:r>
          </a:p>
        </p:txBody>
      </p:sp>
    </p:spTree>
    <p:extLst>
      <p:ext uri="{BB962C8B-B14F-4D97-AF65-F5344CB8AC3E}">
        <p14:creationId xmlns:p14="http://schemas.microsoft.com/office/powerpoint/2010/main" val="5757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2" y="234498"/>
            <a:ext cx="11403875" cy="679904"/>
          </a:xfrm>
        </p:spPr>
        <p:txBody>
          <a:bodyPr>
            <a:normAutofit fontScale="90000"/>
          </a:bodyPr>
          <a:lstStyle/>
          <a:p>
            <a:r>
              <a:rPr lang="en-GB" dirty="0">
                <a:latin typeface="Impact" charset="0"/>
                <a:ea typeface="Impact" charset="0"/>
                <a:cs typeface="Impact" charset="0"/>
              </a:rPr>
              <a:t>Extended Summary </a:t>
            </a:r>
            <a:r>
              <a:rPr lang="mr-IN" dirty="0">
                <a:latin typeface="Impact" charset="0"/>
                <a:ea typeface="Impact" charset="0"/>
                <a:cs typeface="Impact" charset="0"/>
              </a:rPr>
              <a:t>–</a:t>
            </a:r>
            <a:r>
              <a:rPr lang="en-GB" dirty="0">
                <a:latin typeface="Impact" charset="0"/>
                <a:ea typeface="Impact" charset="0"/>
                <a:cs typeface="Impact" charset="0"/>
              </a:rPr>
              <a:t> Lady</a:t>
            </a:r>
          </a:p>
        </p:txBody>
      </p:sp>
      <p:sp>
        <p:nvSpPr>
          <p:cNvPr id="3" name="Content Placeholder 2"/>
          <p:cNvSpPr>
            <a:spLocks noGrp="1"/>
          </p:cNvSpPr>
          <p:nvPr>
            <p:ph idx="1"/>
          </p:nvPr>
        </p:nvSpPr>
        <p:spPr>
          <a:xfrm>
            <a:off x="339632" y="1211670"/>
            <a:ext cx="11403875" cy="521525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Take a look at the text.</a:t>
            </a:r>
          </a:p>
          <a:p>
            <a:pPr marR="0" lvl="0" defTabSz="914400" eaLnBrk="1" fontAlgn="auto" latinLnBrk="0" hangingPunct="1">
              <a:lnSpc>
                <a:spcPct val="100000"/>
              </a:lnSpc>
              <a:spcBef>
                <a:spcPts val="0"/>
              </a:spcBef>
              <a:spcAft>
                <a:spcPts val="0"/>
              </a:spcAft>
              <a:buClrTx/>
              <a:buSzTx/>
              <a:buFont typeface="Wingdings" charset="2"/>
              <a:buChar char="Ø"/>
              <a:tabLst/>
              <a:defRPr/>
            </a:pPr>
            <a:r>
              <a:rPr lang="en-GB" dirty="0"/>
              <a:t> Underline and label the content points. There is no need to write down the summary. </a:t>
            </a:r>
          </a:p>
          <a:p>
            <a:pPr marR="0" lvl="0" defTabSz="914400" eaLnBrk="1" fontAlgn="auto" latinLnBrk="0" hangingPunct="1">
              <a:lnSpc>
                <a:spcPct val="100000"/>
              </a:lnSpc>
              <a:spcBef>
                <a:spcPts val="0"/>
              </a:spcBef>
              <a:spcAft>
                <a:spcPts val="0"/>
              </a:spcAft>
              <a:buClrTx/>
              <a:buSzTx/>
              <a:buFont typeface="Wingdings" charset="2"/>
              <a:buChar char="Ø"/>
              <a:tabLst/>
              <a:defRPr/>
            </a:pPr>
            <a:r>
              <a:rPr lang="en-GB" dirty="0"/>
              <a:t> You must find at least 6 content points. If </a:t>
            </a:r>
            <a:r>
              <a:rPr lang="en-GB"/>
              <a:t>you can, find </a:t>
            </a:r>
            <a:r>
              <a:rPr lang="en-GB" dirty="0"/>
              <a:t>more. </a:t>
            </a:r>
          </a:p>
        </p:txBody>
      </p:sp>
    </p:spTree>
    <p:extLst>
      <p:ext uri="{BB962C8B-B14F-4D97-AF65-F5344CB8AC3E}">
        <p14:creationId xmlns:p14="http://schemas.microsoft.com/office/powerpoint/2010/main" val="195693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2" y="234498"/>
            <a:ext cx="11403875" cy="679904"/>
          </a:xfrm>
        </p:spPr>
        <p:txBody>
          <a:bodyPr>
            <a:normAutofit fontScale="90000"/>
          </a:bodyPr>
          <a:lstStyle/>
          <a:p>
            <a:r>
              <a:rPr lang="en-GB" dirty="0">
                <a:latin typeface="Impact" charset="0"/>
                <a:ea typeface="Impact" charset="0"/>
                <a:cs typeface="Impact" charset="0"/>
              </a:rPr>
              <a:t>Extended Summary </a:t>
            </a:r>
            <a:r>
              <a:rPr lang="mr-IN" dirty="0">
                <a:latin typeface="Impact" charset="0"/>
                <a:ea typeface="Impact" charset="0"/>
                <a:cs typeface="Impact" charset="0"/>
              </a:rPr>
              <a:t>–</a:t>
            </a:r>
            <a:r>
              <a:rPr lang="en-GB" dirty="0">
                <a:latin typeface="Impact" charset="0"/>
                <a:ea typeface="Impact" charset="0"/>
                <a:cs typeface="Impact" charset="0"/>
              </a:rPr>
              <a:t> Lady</a:t>
            </a:r>
          </a:p>
        </p:txBody>
      </p:sp>
      <p:sp>
        <p:nvSpPr>
          <p:cNvPr id="3" name="Content Placeholder 2"/>
          <p:cNvSpPr>
            <a:spLocks noGrp="1"/>
          </p:cNvSpPr>
          <p:nvPr>
            <p:ph idx="1"/>
          </p:nvPr>
        </p:nvSpPr>
        <p:spPr>
          <a:xfrm>
            <a:off x="339632" y="849745"/>
            <a:ext cx="11403875" cy="5577181"/>
          </a:xfrm>
        </p:spPr>
        <p:txBody>
          <a:bodyPr/>
          <a:lstStyle/>
          <a:p>
            <a:pPr marL="0" lvl="0" indent="0">
              <a:lnSpc>
                <a:spcPct val="100000"/>
              </a:lnSpc>
              <a:spcBef>
                <a:spcPts val="0"/>
              </a:spcBef>
              <a:buNone/>
              <a:defRPr/>
            </a:pPr>
            <a:r>
              <a:rPr lang="en-GB" b="1" dirty="0"/>
              <a:t>1) </a:t>
            </a:r>
            <a:r>
              <a:rPr lang="en-GB" dirty="0"/>
              <a:t>is 26 years old</a:t>
            </a:r>
          </a:p>
          <a:p>
            <a:pPr marL="0" lvl="0" indent="0">
              <a:lnSpc>
                <a:spcPct val="100000"/>
              </a:lnSpc>
              <a:spcBef>
                <a:spcPts val="0"/>
              </a:spcBef>
              <a:buNone/>
              <a:defRPr/>
            </a:pPr>
            <a:r>
              <a:rPr lang="en-GB" b="1" dirty="0"/>
              <a:t>2) </a:t>
            </a:r>
            <a:r>
              <a:rPr lang="en-GB" dirty="0"/>
              <a:t>has produced 48 baby birds</a:t>
            </a:r>
          </a:p>
          <a:p>
            <a:pPr marL="0" lvl="0" indent="0">
              <a:lnSpc>
                <a:spcPct val="100000"/>
              </a:lnSpc>
              <a:spcBef>
                <a:spcPts val="0"/>
              </a:spcBef>
              <a:buNone/>
              <a:defRPr/>
            </a:pPr>
            <a:r>
              <a:rPr lang="en-GB" b="1" dirty="0"/>
              <a:t>3) </a:t>
            </a:r>
            <a:r>
              <a:rPr lang="en-GB" dirty="0"/>
              <a:t>has outlived 2 mates</a:t>
            </a:r>
          </a:p>
          <a:p>
            <a:pPr marL="0" lvl="0" indent="0">
              <a:lnSpc>
                <a:spcPct val="100000"/>
              </a:lnSpc>
              <a:spcBef>
                <a:spcPts val="0"/>
              </a:spcBef>
              <a:buNone/>
              <a:defRPr/>
            </a:pPr>
            <a:r>
              <a:rPr lang="en-GB" b="1" dirty="0"/>
              <a:t>4) </a:t>
            </a:r>
            <a:r>
              <a:rPr lang="en-GB" dirty="0"/>
              <a:t>has returned to her nest for 19 years</a:t>
            </a:r>
          </a:p>
          <a:p>
            <a:pPr marL="0" lvl="0" indent="0">
              <a:lnSpc>
                <a:spcPct val="100000"/>
              </a:lnSpc>
              <a:spcBef>
                <a:spcPts val="0"/>
              </a:spcBef>
              <a:buNone/>
              <a:defRPr/>
            </a:pPr>
            <a:r>
              <a:rPr lang="en-GB" b="1" dirty="0"/>
              <a:t>5) </a:t>
            </a:r>
            <a:r>
              <a:rPr lang="en-GB" dirty="0"/>
              <a:t>survived her illness</a:t>
            </a:r>
          </a:p>
          <a:p>
            <a:pPr marL="0" lvl="0" indent="0">
              <a:lnSpc>
                <a:spcPct val="100000"/>
              </a:lnSpc>
              <a:spcBef>
                <a:spcPts val="0"/>
              </a:spcBef>
              <a:buNone/>
              <a:defRPr/>
            </a:pPr>
            <a:r>
              <a:rPr lang="en-GB" b="1" dirty="0"/>
              <a:t>6) </a:t>
            </a:r>
            <a:r>
              <a:rPr lang="en-GB" dirty="0"/>
              <a:t>has a unique defect in her eye</a:t>
            </a:r>
          </a:p>
          <a:p>
            <a:pPr marL="0" lvl="0" indent="0">
              <a:lnSpc>
                <a:spcPct val="100000"/>
              </a:lnSpc>
              <a:spcBef>
                <a:spcPts val="0"/>
              </a:spcBef>
              <a:buNone/>
              <a:defRPr/>
            </a:pPr>
            <a:r>
              <a:rPr lang="en-GB" b="1" dirty="0"/>
              <a:t>7) </a:t>
            </a:r>
            <a:r>
              <a:rPr lang="en-GB" dirty="0"/>
              <a:t>challenges all that was thought to be true about ospreys</a:t>
            </a:r>
          </a:p>
          <a:p>
            <a:pPr marL="0" lvl="0" indent="0">
              <a:lnSpc>
                <a:spcPct val="100000"/>
              </a:lnSpc>
              <a:spcBef>
                <a:spcPts val="0"/>
              </a:spcBef>
              <a:buNone/>
              <a:defRPr/>
            </a:pPr>
            <a:r>
              <a:rPr lang="en-GB" b="1" dirty="0"/>
              <a:t>8) </a:t>
            </a:r>
            <a:r>
              <a:rPr lang="en-GB" dirty="0"/>
              <a:t>no other osprey has ever been observed as much as Lady </a:t>
            </a:r>
            <a:r>
              <a:rPr lang="en-GB" b="1" dirty="0"/>
              <a:t>/</a:t>
            </a:r>
            <a:r>
              <a:rPr lang="en-GB" dirty="0"/>
              <a:t> last year 33 000 viewed her </a:t>
            </a:r>
            <a:r>
              <a:rPr lang="en-GB" b="1" dirty="0"/>
              <a:t>/</a:t>
            </a:r>
            <a:r>
              <a:rPr lang="en-GB" dirty="0"/>
              <a:t> this year 120 000 viewed her </a:t>
            </a:r>
            <a:r>
              <a:rPr lang="en-GB" b="1" dirty="0"/>
              <a:t>/ </a:t>
            </a:r>
            <a:r>
              <a:rPr lang="en-GB" dirty="0"/>
              <a:t>has been observed by many people</a:t>
            </a:r>
          </a:p>
          <a:p>
            <a:pPr marL="0" lvl="0" indent="0">
              <a:lnSpc>
                <a:spcPct val="100000"/>
              </a:lnSpc>
              <a:spcBef>
                <a:spcPts val="0"/>
              </a:spcBef>
              <a:buNone/>
              <a:defRPr/>
            </a:pPr>
            <a:r>
              <a:rPr lang="en-GB" b="1" dirty="0"/>
              <a:t>9) </a:t>
            </a:r>
            <a:r>
              <a:rPr lang="en-GB" dirty="0"/>
              <a:t>has encouraged a new interest in the survival of the osprey</a:t>
            </a:r>
          </a:p>
        </p:txBody>
      </p:sp>
    </p:spTree>
    <p:extLst>
      <p:ext uri="{BB962C8B-B14F-4D97-AF65-F5344CB8AC3E}">
        <p14:creationId xmlns:p14="http://schemas.microsoft.com/office/powerpoint/2010/main" val="15279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2034" cy="801188"/>
          </a:xfrm>
        </p:spPr>
        <p:txBody>
          <a:bodyPr>
            <a:normAutofit/>
          </a:bodyPr>
          <a:lstStyle/>
          <a:p>
            <a:r>
              <a:rPr lang="en-US" sz="3600" b="1" dirty="0">
                <a:latin typeface="Impact" charset="0"/>
                <a:ea typeface="Impact" charset="0"/>
                <a:cs typeface="Impact" charset="0"/>
              </a:rPr>
              <a:t>Summary Writing </a:t>
            </a:r>
            <a:r>
              <a:rPr lang="mr-IN" sz="3600" b="1" dirty="0">
                <a:latin typeface="Impact" charset="0"/>
                <a:ea typeface="Impact" charset="0"/>
                <a:cs typeface="Impact" charset="0"/>
              </a:rPr>
              <a:t>–</a:t>
            </a:r>
            <a:r>
              <a:rPr lang="en-US" sz="3600" b="1" dirty="0">
                <a:latin typeface="Impact" charset="0"/>
                <a:ea typeface="Impact" charset="0"/>
                <a:cs typeface="Impact" charset="0"/>
              </a:rPr>
              <a:t> </a:t>
            </a:r>
            <a:r>
              <a:rPr lang="en-US" sz="3600" dirty="0">
                <a:latin typeface="Impact" charset="0"/>
                <a:ea typeface="Impact" charset="0"/>
                <a:cs typeface="Impact" charset="0"/>
              </a:rPr>
              <a:t>How is an extended is summary graded.</a:t>
            </a:r>
            <a:endParaRPr lang="en-US" sz="3200" b="1" dirty="0">
              <a:latin typeface="Impact" charset="0"/>
              <a:ea typeface="Impact" charset="0"/>
              <a:cs typeface="Impact" charset="0"/>
            </a:endParaRPr>
          </a:p>
        </p:txBody>
      </p:sp>
      <p:sp>
        <p:nvSpPr>
          <p:cNvPr id="3" name="Content Placeholder 2"/>
          <p:cNvSpPr>
            <a:spLocks noGrp="1"/>
          </p:cNvSpPr>
          <p:nvPr>
            <p:ph idx="1"/>
          </p:nvPr>
        </p:nvSpPr>
        <p:spPr>
          <a:xfrm>
            <a:off x="164591" y="801189"/>
            <a:ext cx="11839737" cy="5745916"/>
          </a:xfrm>
        </p:spPr>
        <p:txBody>
          <a:bodyPr>
            <a:noAutofit/>
          </a:bodyPr>
          <a:lstStyle/>
          <a:p>
            <a:pPr marL="0" lvl="0" indent="0" algn="just">
              <a:lnSpc>
                <a:spcPct val="100000"/>
              </a:lnSpc>
              <a:spcBef>
                <a:spcPts val="0"/>
              </a:spcBef>
              <a:buNone/>
            </a:pPr>
            <a:endParaRPr lang="en-US" sz="3200" dirty="0">
              <a:sym typeface="Wingdings"/>
            </a:endParaRPr>
          </a:p>
          <a:p>
            <a:pPr marL="0" lvl="0" indent="0" algn="just">
              <a:lnSpc>
                <a:spcPct val="100000"/>
              </a:lnSpc>
              <a:spcBef>
                <a:spcPts val="0"/>
              </a:spcBef>
              <a:buNone/>
            </a:pPr>
            <a:endParaRPr lang="en-US" sz="3200" dirty="0">
              <a:sym typeface="Wingdings"/>
            </a:endParaRPr>
          </a:p>
          <a:p>
            <a:pPr marL="0" lvl="0" indent="0" algn="just">
              <a:lnSpc>
                <a:spcPct val="100000"/>
              </a:lnSpc>
              <a:spcBef>
                <a:spcPts val="0"/>
              </a:spcBef>
              <a:buNone/>
            </a:pPr>
            <a:endParaRPr lang="en-US" sz="3200" dirty="0">
              <a:sym typeface="Wingdings"/>
            </a:endParaRPr>
          </a:p>
          <a:p>
            <a:pPr marL="0" lvl="0" indent="0" algn="just">
              <a:lnSpc>
                <a:spcPct val="100000"/>
              </a:lnSpc>
              <a:spcBef>
                <a:spcPts val="0"/>
              </a:spcBef>
              <a:buNone/>
            </a:pPr>
            <a:endParaRPr lang="en-US" sz="3200" dirty="0">
              <a:sym typeface="Wingdings"/>
            </a:endParaRPr>
          </a:p>
          <a:p>
            <a:pPr marL="0" lvl="0" indent="0" algn="just">
              <a:lnSpc>
                <a:spcPct val="100000"/>
              </a:lnSpc>
              <a:spcBef>
                <a:spcPts val="0"/>
              </a:spcBef>
              <a:buNone/>
            </a:pPr>
            <a:endParaRPr lang="en-US" sz="3200" dirty="0">
              <a:sym typeface="Wingdings"/>
            </a:endParaRPr>
          </a:p>
        </p:txBody>
      </p:sp>
      <p:graphicFrame>
        <p:nvGraphicFramePr>
          <p:cNvPr id="8" name="Table 7"/>
          <p:cNvGraphicFramePr>
            <a:graphicFrameLocks noGrp="1"/>
          </p:cNvGraphicFramePr>
          <p:nvPr>
            <p:extLst/>
          </p:nvPr>
        </p:nvGraphicFramePr>
        <p:xfrm>
          <a:off x="164591" y="948266"/>
          <a:ext cx="11757443" cy="5150783"/>
        </p:xfrm>
        <a:graphic>
          <a:graphicData uri="http://schemas.openxmlformats.org/drawingml/2006/table">
            <a:tbl>
              <a:tblPr firstRow="1" bandRow="1">
                <a:tableStyleId>{F5AB1C69-6EDB-4FF4-983F-18BD219EF322}</a:tableStyleId>
              </a:tblPr>
              <a:tblGrid>
                <a:gridCol w="1288689">
                  <a:extLst>
                    <a:ext uri="{9D8B030D-6E8A-4147-A177-3AD203B41FA5}">
                      <a16:colId xmlns:a16="http://schemas.microsoft.com/office/drawing/2014/main" val="20000"/>
                    </a:ext>
                  </a:extLst>
                </a:gridCol>
                <a:gridCol w="10468754">
                  <a:extLst>
                    <a:ext uri="{9D8B030D-6E8A-4147-A177-3AD203B41FA5}">
                      <a16:colId xmlns:a16="http://schemas.microsoft.com/office/drawing/2014/main" val="20001"/>
                    </a:ext>
                  </a:extLst>
                </a:gridCol>
              </a:tblGrid>
              <a:tr h="858464">
                <a:tc>
                  <a:txBody>
                    <a:bodyPr/>
                    <a:lstStyle/>
                    <a:p>
                      <a:pPr algn="just"/>
                      <a:r>
                        <a:rPr lang="en-US" sz="2400" b="0" dirty="0">
                          <a:solidFill>
                            <a:schemeClr val="tx1"/>
                          </a:solidFill>
                        </a:rPr>
                        <a:t>0 Marks</a:t>
                      </a:r>
                    </a:p>
                  </a:txBody>
                  <a:tcPr/>
                </a:tc>
                <a:tc>
                  <a:txBody>
                    <a:bodyPr/>
                    <a:lstStyle/>
                    <a:p>
                      <a:pPr algn="just"/>
                      <a:r>
                        <a:rPr lang="en-US" sz="2400" b="0" dirty="0">
                          <a:solidFill>
                            <a:schemeClr val="tx1"/>
                          </a:solidFill>
                        </a:rPr>
                        <a:t>No understanding of the task/no relevant content / meaning completely obscure due to serious language inaccuracies.</a:t>
                      </a:r>
                    </a:p>
                  </a:txBody>
                  <a:tcPr/>
                </a:tc>
                <a:extLst>
                  <a:ext uri="{0D108BD9-81ED-4DB2-BD59-A6C34878D82A}">
                    <a16:rowId xmlns:a16="http://schemas.microsoft.com/office/drawing/2014/main" val="10000"/>
                  </a:ext>
                </a:extLst>
              </a:tr>
              <a:tr h="476924">
                <a:tc>
                  <a:txBody>
                    <a:bodyPr/>
                    <a:lstStyle/>
                    <a:p>
                      <a:pPr algn="just"/>
                      <a:r>
                        <a:rPr lang="en-US" sz="2400" b="0" dirty="0"/>
                        <a:t>1 Mark</a:t>
                      </a:r>
                    </a:p>
                  </a:txBody>
                  <a:tcPr/>
                </a:tc>
                <a:tc>
                  <a:txBody>
                    <a:bodyPr/>
                    <a:lstStyle/>
                    <a:p>
                      <a:pPr algn="just"/>
                      <a:r>
                        <a:rPr lang="en-US" sz="2400" b="0" dirty="0"/>
                        <a:t>Copying without discrimination from text/multiple language inaccuracies.</a:t>
                      </a:r>
                    </a:p>
                  </a:txBody>
                  <a:tcPr/>
                </a:tc>
                <a:extLst>
                  <a:ext uri="{0D108BD9-81ED-4DB2-BD59-A6C34878D82A}">
                    <a16:rowId xmlns:a16="http://schemas.microsoft.com/office/drawing/2014/main" val="10001"/>
                  </a:ext>
                </a:extLst>
              </a:tr>
              <a:tr h="1240003">
                <a:tc>
                  <a:txBody>
                    <a:bodyPr/>
                    <a:lstStyle/>
                    <a:p>
                      <a:pPr algn="just"/>
                      <a:r>
                        <a:rPr lang="en-US" sz="2400" b="0" dirty="0"/>
                        <a:t>2 Mark</a:t>
                      </a:r>
                    </a:p>
                  </a:txBody>
                  <a:tcPr/>
                </a:tc>
                <a:tc>
                  <a:txBody>
                    <a:bodyPr/>
                    <a:lstStyle/>
                    <a:p>
                      <a:pPr algn="just"/>
                      <a:r>
                        <a:rPr lang="en-US" sz="2400" b="0" dirty="0"/>
                        <a:t>Heavy reliance on language from the text with no attempt to organise and sequence points cohesively/limited language expression making meaning at times unclear.</a:t>
                      </a:r>
                    </a:p>
                  </a:txBody>
                  <a:tcPr/>
                </a:tc>
                <a:extLst>
                  <a:ext uri="{0D108BD9-81ED-4DB2-BD59-A6C34878D82A}">
                    <a16:rowId xmlns:a16="http://schemas.microsoft.com/office/drawing/2014/main" val="10002"/>
                  </a:ext>
                </a:extLst>
              </a:tr>
              <a:tr h="858464">
                <a:tc>
                  <a:txBody>
                    <a:bodyPr/>
                    <a:lstStyle/>
                    <a:p>
                      <a:pPr algn="just"/>
                      <a:r>
                        <a:rPr lang="en-US" sz="2400" b="0" dirty="0"/>
                        <a:t>3 Mark</a:t>
                      </a:r>
                    </a:p>
                  </a:txBody>
                  <a:tcPr/>
                </a:tc>
                <a:tc>
                  <a:txBody>
                    <a:bodyPr/>
                    <a:lstStyle/>
                    <a:p>
                      <a:pPr algn="just"/>
                      <a:r>
                        <a:rPr lang="en-US" sz="2400" b="0" dirty="0"/>
                        <a:t>Some reliance on language from the text, but with an attempt to organise and sequence points cohesively/language satisfactory, but with some inaccuracies.</a:t>
                      </a:r>
                    </a:p>
                  </a:txBody>
                  <a:tcPr/>
                </a:tc>
                <a:extLst>
                  <a:ext uri="{0D108BD9-81ED-4DB2-BD59-A6C34878D82A}">
                    <a16:rowId xmlns:a16="http://schemas.microsoft.com/office/drawing/2014/main" val="10003"/>
                  </a:ext>
                </a:extLst>
              </a:tr>
              <a:tr h="858464">
                <a:tc>
                  <a:txBody>
                    <a:bodyPr/>
                    <a:lstStyle/>
                    <a:p>
                      <a:pPr algn="just"/>
                      <a:r>
                        <a:rPr lang="en-US" sz="2400" b="0" dirty="0"/>
                        <a:t>4 Mark</a:t>
                      </a:r>
                    </a:p>
                  </a:txBody>
                  <a:tcPr/>
                </a:tc>
                <a:tc>
                  <a:txBody>
                    <a:bodyPr/>
                    <a:lstStyle/>
                    <a:p>
                      <a:pPr algn="just"/>
                      <a:r>
                        <a:rPr lang="en-US" sz="2400" b="0" dirty="0"/>
                        <a:t>Good attempt to use own words and to organise and sequence points cohesively generally good control of language.</a:t>
                      </a:r>
                    </a:p>
                  </a:txBody>
                  <a:tcPr/>
                </a:tc>
                <a:extLst>
                  <a:ext uri="{0D108BD9-81ED-4DB2-BD59-A6C34878D82A}">
                    <a16:rowId xmlns:a16="http://schemas.microsoft.com/office/drawing/2014/main" val="10004"/>
                  </a:ext>
                </a:extLst>
              </a:tr>
              <a:tr h="858464">
                <a:tc>
                  <a:txBody>
                    <a:bodyPr/>
                    <a:lstStyle/>
                    <a:p>
                      <a:pPr algn="just"/>
                      <a:r>
                        <a:rPr lang="en-US" sz="2400" b="0" dirty="0"/>
                        <a:t>5 Mark</a:t>
                      </a:r>
                    </a:p>
                  </a:txBody>
                  <a:tcPr/>
                </a:tc>
                <a:tc>
                  <a:txBody>
                    <a:bodyPr/>
                    <a:lstStyle/>
                    <a:p>
                      <a:pPr algn="just"/>
                      <a:r>
                        <a:rPr lang="en-US" sz="2400" b="0" dirty="0"/>
                        <a:t>Good, concise summary style / very good attempt to use own words and to organise and sequence points cohesively.</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9475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2" y="234498"/>
            <a:ext cx="11403875" cy="679904"/>
          </a:xfrm>
        </p:spPr>
        <p:txBody>
          <a:bodyPr>
            <a:normAutofit fontScale="90000"/>
          </a:bodyPr>
          <a:lstStyle/>
          <a:p>
            <a:r>
              <a:rPr lang="en-GB" dirty="0">
                <a:latin typeface="Impact" charset="0"/>
                <a:ea typeface="Impact" charset="0"/>
                <a:cs typeface="Impact" charset="0"/>
              </a:rPr>
              <a:t>Extended Summary </a:t>
            </a:r>
            <a:r>
              <a:rPr lang="mr-IN" dirty="0">
                <a:latin typeface="Impact" charset="0"/>
                <a:ea typeface="Impact" charset="0"/>
                <a:cs typeface="Impact" charset="0"/>
              </a:rPr>
              <a:t>–</a:t>
            </a:r>
            <a:r>
              <a:rPr lang="en-GB" dirty="0">
                <a:latin typeface="Impact" charset="0"/>
                <a:ea typeface="Impact" charset="0"/>
                <a:cs typeface="Impact" charset="0"/>
              </a:rPr>
              <a:t> Lady</a:t>
            </a:r>
          </a:p>
        </p:txBody>
      </p:sp>
      <p:sp>
        <p:nvSpPr>
          <p:cNvPr id="3" name="Content Placeholder 2"/>
          <p:cNvSpPr>
            <a:spLocks noGrp="1"/>
          </p:cNvSpPr>
          <p:nvPr>
            <p:ph idx="1"/>
          </p:nvPr>
        </p:nvSpPr>
        <p:spPr>
          <a:xfrm>
            <a:off x="339632" y="1211670"/>
            <a:ext cx="11403875" cy="521525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Each group will be given 3 sample responses based on the text and a copy of the marking scheme.</a:t>
            </a:r>
          </a:p>
          <a:p>
            <a:pPr marR="0" lvl="0" defTabSz="914400" eaLnBrk="1" fontAlgn="auto" latinLnBrk="0" hangingPunct="1">
              <a:lnSpc>
                <a:spcPct val="100000"/>
              </a:lnSpc>
              <a:spcBef>
                <a:spcPts val="0"/>
              </a:spcBef>
              <a:spcAft>
                <a:spcPts val="0"/>
              </a:spcAft>
              <a:buClrTx/>
              <a:buSzTx/>
              <a:buFont typeface="Wingdings" charset="2"/>
              <a:buChar char="Ø"/>
              <a:tabLst/>
              <a:defRPr/>
            </a:pPr>
            <a:r>
              <a:rPr lang="en-GB" dirty="0"/>
              <a:t> Award marks to each student. 6 marks for content and 5 marks for language.</a:t>
            </a:r>
          </a:p>
          <a:p>
            <a:pPr marR="0" lvl="0" defTabSz="914400" eaLnBrk="1" fontAlgn="auto" latinLnBrk="0" hangingPunct="1">
              <a:lnSpc>
                <a:spcPct val="100000"/>
              </a:lnSpc>
              <a:spcBef>
                <a:spcPts val="0"/>
              </a:spcBef>
              <a:spcAft>
                <a:spcPts val="0"/>
              </a:spcAft>
              <a:buClrTx/>
              <a:buSzTx/>
              <a:buFont typeface="Wingdings" charset="2"/>
              <a:buChar char="Ø"/>
              <a:tabLst/>
              <a:defRPr/>
            </a:pPr>
            <a:r>
              <a:rPr lang="en-GB" dirty="0"/>
              <a:t> You have 15 minutes.</a:t>
            </a:r>
          </a:p>
          <a:p>
            <a:pPr marL="0" marR="0" lvl="0" indent="0" defTabSz="914400" eaLnBrk="1" fontAlgn="auto" latinLnBrk="0" hangingPunct="1">
              <a:lnSpc>
                <a:spcPct val="100000"/>
              </a:lnSpc>
              <a:spcBef>
                <a:spcPts val="0"/>
              </a:spcBef>
              <a:spcAft>
                <a:spcPts val="0"/>
              </a:spcAft>
              <a:buClrTx/>
              <a:buSzTx/>
              <a:buNone/>
              <a:tabLst/>
              <a:defRPr/>
            </a:pPr>
            <a:endParaRPr lang="en-GB" dirty="0"/>
          </a:p>
        </p:txBody>
      </p:sp>
    </p:spTree>
    <p:extLst>
      <p:ext uri="{BB962C8B-B14F-4D97-AF65-F5344CB8AC3E}">
        <p14:creationId xmlns:p14="http://schemas.microsoft.com/office/powerpoint/2010/main" val="117398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005" y="103869"/>
            <a:ext cx="11403875" cy="679904"/>
          </a:xfrm>
        </p:spPr>
        <p:txBody>
          <a:bodyPr>
            <a:normAutofit fontScale="90000"/>
          </a:bodyPr>
          <a:lstStyle/>
          <a:p>
            <a:r>
              <a:rPr lang="en-US" dirty="0">
                <a:latin typeface="Impact" charset="0"/>
                <a:ea typeface="Impact" charset="0"/>
                <a:cs typeface="Impact" charset="0"/>
              </a:rPr>
              <a:t>Lady </a:t>
            </a:r>
            <a:r>
              <a:rPr lang="mr-IN" dirty="0">
                <a:latin typeface="Impact" charset="0"/>
                <a:ea typeface="Impact" charset="0"/>
                <a:cs typeface="Impact" charset="0"/>
              </a:rPr>
              <a:t>–</a:t>
            </a:r>
            <a:r>
              <a:rPr lang="en-US" dirty="0">
                <a:latin typeface="Impact" charset="0"/>
                <a:ea typeface="Impact" charset="0"/>
                <a:cs typeface="Impact" charset="0"/>
              </a:rPr>
              <a:t> The Special Osprey Sample Response 1</a:t>
            </a:r>
            <a:endParaRPr lang="en-GB" dirty="0">
              <a:latin typeface="Impact" charset="0"/>
              <a:ea typeface="Impact" charset="0"/>
              <a:cs typeface="Impact" charset="0"/>
            </a:endParaRPr>
          </a:p>
        </p:txBody>
      </p:sp>
      <p:sp>
        <p:nvSpPr>
          <p:cNvPr id="3" name="Content Placeholder 2"/>
          <p:cNvSpPr>
            <a:spLocks noGrp="1"/>
          </p:cNvSpPr>
          <p:nvPr>
            <p:ph idx="1"/>
          </p:nvPr>
        </p:nvSpPr>
        <p:spPr>
          <a:xfrm>
            <a:off x="325117" y="783774"/>
            <a:ext cx="11591112" cy="261899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dirty="0"/>
              <a:t>However, a huge birds of prey called an osprey. who is standing in her giant nest and is looking out to the blue sky. </a:t>
            </a:r>
            <a:r>
              <a:rPr lang="en-US" sz="2400" dirty="0" err="1"/>
              <a:t>Futher</a:t>
            </a:r>
            <a:r>
              <a:rPr lang="en-US" sz="2400" dirty="0"/>
              <a:t> more due to the land any day after a 3.000 - mile migration back from west Africa. More over Lady will probably assume that he has died and move on to another male. However Lady is a star attraction and very important. </a:t>
            </a:r>
            <a:r>
              <a:rPr lang="en-US" sz="2400" b="1" u="sng" dirty="0"/>
              <a:t>She has a unique defect in the iris of her right eye</a:t>
            </a:r>
            <a:r>
              <a:rPr lang="en-US" sz="2400" dirty="0"/>
              <a:t>. Mey be the branches around her are two discreet cameras. one for day and one for night pointing at the nest.  The last pair was killed by egg and bird hunters such as the victorian Collector. (117 Words)</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
        <p:nvSpPr>
          <p:cNvPr id="4" name="Rectangle 3"/>
          <p:cNvSpPr/>
          <p:nvPr/>
        </p:nvSpPr>
        <p:spPr>
          <a:xfrm>
            <a:off x="325117" y="3531582"/>
            <a:ext cx="11591112" cy="1090163"/>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solidFill>
                  <a:schemeClr val="tx1"/>
                </a:solidFill>
              </a:rPr>
              <a:t>Content : </a:t>
            </a:r>
            <a:r>
              <a:rPr lang="en-US" sz="2400" dirty="0"/>
              <a:t>The student has only written one valid content point. The rest of the text does not fulfill the question. The valid content point has been lifted directly from the text without any attempt at using own words. Therefore scores 1 out 6 for content. </a:t>
            </a:r>
          </a:p>
        </p:txBody>
      </p:sp>
      <p:sp>
        <p:nvSpPr>
          <p:cNvPr id="5" name="Rectangle 4"/>
          <p:cNvSpPr/>
          <p:nvPr/>
        </p:nvSpPr>
        <p:spPr>
          <a:xfrm>
            <a:off x="325117" y="4691921"/>
            <a:ext cx="11591112" cy="1454046"/>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solidFill>
                  <a:schemeClr val="tx1"/>
                </a:solidFill>
              </a:rPr>
              <a:t>Language: </a:t>
            </a:r>
            <a:r>
              <a:rPr lang="en-US" sz="2400" dirty="0">
                <a:solidFill>
                  <a:schemeClr val="tx1"/>
                </a:solidFill>
              </a:rPr>
              <a:t>Most of the text has been copied directly from the text. The student has tried to use some linking verbs. The piece makes sense even though there are many errors. However, it must be noted that the text does not contain the required content. Therefore 1 out 5 for language. </a:t>
            </a:r>
            <a:endParaRPr lang="en-US" sz="2400" dirty="0"/>
          </a:p>
        </p:txBody>
      </p:sp>
      <p:sp>
        <p:nvSpPr>
          <p:cNvPr id="6" name="Rectangle 5"/>
          <p:cNvSpPr/>
          <p:nvPr/>
        </p:nvSpPr>
        <p:spPr>
          <a:xfrm>
            <a:off x="325117" y="6286319"/>
            <a:ext cx="11591112" cy="421341"/>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Scores 2 out of 11</a:t>
            </a:r>
          </a:p>
        </p:txBody>
      </p:sp>
    </p:spTree>
    <p:extLst>
      <p:ext uri="{BB962C8B-B14F-4D97-AF65-F5344CB8AC3E}">
        <p14:creationId xmlns:p14="http://schemas.microsoft.com/office/powerpoint/2010/main" val="3762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1241</Words>
  <Application>Microsoft Office PowerPoint</Application>
  <PresentationFormat>Widescreen</PresentationFormat>
  <Paragraphs>65</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Impact</vt:lpstr>
      <vt:lpstr>Segoe UI</vt:lpstr>
      <vt:lpstr>Wingdings</vt:lpstr>
      <vt:lpstr>Office Theme</vt:lpstr>
      <vt:lpstr>Lady: The Special Osprey Summary Analysis</vt:lpstr>
      <vt:lpstr>PowerPoint Presentation</vt:lpstr>
      <vt:lpstr>Extended Summary – Key Points to Remember</vt:lpstr>
      <vt:lpstr>Extended Summary – Key Points to Remember</vt:lpstr>
      <vt:lpstr>Extended Summary – Lady</vt:lpstr>
      <vt:lpstr>Extended Summary – Lady</vt:lpstr>
      <vt:lpstr>Summary Writing – How is an extended is summary graded.</vt:lpstr>
      <vt:lpstr>Extended Summary – Lady</vt:lpstr>
      <vt:lpstr>Lady – The Special Osprey Sample Response 1</vt:lpstr>
      <vt:lpstr>Lady – The Special Osprey Sample Response 2</vt:lpstr>
      <vt:lpstr>Lady – The Special Osprey Sample Response 3</vt:lpstr>
      <vt:lpstr>Extended Summary – Lady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Fsams</dc:creator>
  <cp:lastModifiedBy>Fsams XujjEY</cp:lastModifiedBy>
  <cp:revision>18</cp:revision>
  <dcterms:created xsi:type="dcterms:W3CDTF">2016-12-31T08:31:56Z</dcterms:created>
  <dcterms:modified xsi:type="dcterms:W3CDTF">2017-10-15T09:23:32Z</dcterms:modified>
</cp:coreProperties>
</file>