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  <p:sldMasterId id="2147483672" r:id="rId2"/>
    <p:sldMasterId id="2147483684" r:id="rId3"/>
  </p:sldMasterIdLst>
  <p:sldIdLst>
    <p:sldId id="256" r:id="rId4"/>
    <p:sldId id="269" r:id="rId5"/>
    <p:sldId id="257" r:id="rId6"/>
    <p:sldId id="258" r:id="rId7"/>
    <p:sldId id="259" r:id="rId8"/>
    <p:sldId id="261" r:id="rId9"/>
    <p:sldId id="260" r:id="rId10"/>
    <p:sldId id="270" r:id="rId11"/>
    <p:sldId id="262" r:id="rId12"/>
    <p:sldId id="263" r:id="rId13"/>
    <p:sldId id="264" r:id="rId14"/>
    <p:sldId id="265" r:id="rId15"/>
    <p:sldId id="271" r:id="rId16"/>
    <p:sldId id="272" r:id="rId17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0C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1B8ABB09-4A1D-463E-8065-109CC2B7EFAA}" type="datetimeFigureOut">
              <a:rPr lang="ar-SA" smtClean="0"/>
              <a:t>28/01/1439</a:t>
            </a:fld>
            <a:endParaRPr lang="ar-SA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28/01/1439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28/01/1439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28/01/1439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4274199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28/01/1439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587416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28/01/1439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2821100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28/01/1439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8250259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28/01/1439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1263866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28/01/1439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6564636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28/01/1439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725866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28/01/1439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1866033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28/01/1439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28/01/1439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78204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28/01/1439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5099984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28/01/1439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61885570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28/01/1439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42741996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28/01/1439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5874164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28/01/1439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28211006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28/01/1439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8250259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28/01/1439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12638664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28/01/1439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65646363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28/01/1439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725866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28/01/1439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28/01/1439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18660335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28/01/1439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78204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28/01/1439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50999841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28/01/1439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6188557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28/01/1439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28/01/1439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28/01/1439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28/01/1439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28/01/1439</a:t>
            </a:fld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28/01/1439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1B8ABB09-4A1D-463E-8065-109CC2B7EFAA}" type="datetimeFigureOut">
              <a:rPr lang="ar-SA" smtClean="0"/>
              <a:t>28/01/1439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t>28/01/1439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299671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EG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t>28/01/1439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299671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EG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44008" y="692696"/>
            <a:ext cx="3313355" cy="936548"/>
          </a:xfrm>
        </p:spPr>
        <p:txBody>
          <a:bodyPr/>
          <a:lstStyle/>
          <a:p>
            <a:pPr algn="ctr"/>
            <a:r>
              <a:rPr lang="en-GB" b="1" dirty="0">
                <a:solidFill>
                  <a:schemeClr val="bg1"/>
                </a:solidFill>
              </a:rPr>
              <a:t>Question 8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0" y="4437112"/>
            <a:ext cx="3903216" cy="1260629"/>
          </a:xfrm>
        </p:spPr>
        <p:txBody>
          <a:bodyPr/>
          <a:lstStyle/>
          <a:p>
            <a:r>
              <a:rPr lang="en-GB" b="1" i="1" dirty="0" err="1">
                <a:solidFill>
                  <a:srgbClr val="FF0000"/>
                </a:solidFill>
              </a:rPr>
              <a:t>Mrs.</a:t>
            </a:r>
            <a:r>
              <a:rPr lang="en-GB" b="1" i="1" dirty="0">
                <a:solidFill>
                  <a:srgbClr val="FF0000"/>
                </a:solidFill>
              </a:rPr>
              <a:t> Eman AbdEl-Aal (Emma)</a:t>
            </a:r>
          </a:p>
          <a:p>
            <a:endParaRPr lang="en-GB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 rot="20074735">
            <a:off x="604558" y="20863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800" kern="1200">
                <a:solidFill>
                  <a:srgbClr val="42424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6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7200" b="1" dirty="0">
                <a:solidFill>
                  <a:srgbClr val="FF0000"/>
                </a:solidFill>
              </a:rPr>
              <a:t>Listening</a:t>
            </a:r>
            <a:endParaRPr lang="en-GB" sz="4800" b="1" dirty="0">
              <a:solidFill>
                <a:srgbClr val="FF0000"/>
              </a:solidFill>
            </a:endParaRP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30688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7888" y="764704"/>
            <a:ext cx="8712968" cy="745152"/>
          </a:xfrm>
        </p:spPr>
        <p:txBody>
          <a:bodyPr>
            <a:normAutofit/>
          </a:bodyPr>
          <a:lstStyle/>
          <a:p>
            <a:r>
              <a:rPr lang="en-GB" b="1" dirty="0">
                <a:solidFill>
                  <a:schemeClr val="accent1">
                    <a:lumMod val="50000"/>
                  </a:schemeClr>
                </a:solidFill>
              </a:rPr>
              <a:t>Specimen 2015 Question 8 part B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0" y="1720962"/>
            <a:ext cx="9134460" cy="5020406"/>
          </a:xfrm>
        </p:spPr>
      </p:pic>
      <p:sp>
        <p:nvSpPr>
          <p:cNvPr id="5" name="TextBox 4"/>
          <p:cNvSpPr txBox="1"/>
          <p:nvPr/>
        </p:nvSpPr>
        <p:spPr>
          <a:xfrm>
            <a:off x="4788024" y="9952"/>
            <a:ext cx="273630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GB" sz="2800" b="1" dirty="0">
                <a:solidFill>
                  <a:schemeClr val="bg1"/>
                </a:solidFill>
              </a:rPr>
              <a:t>Question 8 </a:t>
            </a:r>
          </a:p>
        </p:txBody>
      </p:sp>
    </p:spTree>
    <p:extLst>
      <p:ext uri="{BB962C8B-B14F-4D97-AF65-F5344CB8AC3E}">
        <p14:creationId xmlns:p14="http://schemas.microsoft.com/office/powerpoint/2010/main" val="17103843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Now listen to the conversation and fill in the gaps.</a:t>
            </a:r>
          </a:p>
        </p:txBody>
      </p:sp>
      <p:pic>
        <p:nvPicPr>
          <p:cNvPr id="6" name="sp2015 question 8 part B +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127500" y="2492896"/>
            <a:ext cx="1890192" cy="1890192"/>
          </a:xfrm>
        </p:spPr>
      </p:pic>
      <p:sp>
        <p:nvSpPr>
          <p:cNvPr id="4" name="TextBox 3"/>
          <p:cNvSpPr txBox="1"/>
          <p:nvPr/>
        </p:nvSpPr>
        <p:spPr>
          <a:xfrm>
            <a:off x="4788024" y="9952"/>
            <a:ext cx="273630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GB" sz="2800" b="1" dirty="0">
                <a:solidFill>
                  <a:schemeClr val="bg1"/>
                </a:solidFill>
              </a:rPr>
              <a:t>Question 8 </a:t>
            </a:r>
          </a:p>
        </p:txBody>
      </p:sp>
    </p:spTree>
    <p:extLst>
      <p:ext uri="{BB962C8B-B14F-4D97-AF65-F5344CB8AC3E}">
        <p14:creationId xmlns:p14="http://schemas.microsoft.com/office/powerpoint/2010/main" val="810527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599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2072" y="692696"/>
            <a:ext cx="7024744" cy="648072"/>
          </a:xfrm>
        </p:spPr>
        <p:txBody>
          <a:bodyPr>
            <a:normAutofit fontScale="90000"/>
          </a:bodyPr>
          <a:lstStyle/>
          <a:p>
            <a:r>
              <a:rPr lang="en-GB" b="1" dirty="0">
                <a:solidFill>
                  <a:schemeClr val="accent1">
                    <a:lumMod val="50000"/>
                  </a:schemeClr>
                </a:solidFill>
              </a:rPr>
              <a:t>Question 8 Part B answers </a:t>
            </a:r>
            <a:endParaRPr lang="en-GB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88024" y="9952"/>
            <a:ext cx="273630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GB" sz="2800" b="1" dirty="0">
                <a:solidFill>
                  <a:schemeClr val="bg1"/>
                </a:solidFill>
              </a:rPr>
              <a:t>Question 8 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88" y="1484784"/>
            <a:ext cx="8964488" cy="5229200"/>
          </a:xfrm>
        </p:spPr>
      </p:pic>
    </p:spTree>
    <p:extLst>
      <p:ext uri="{BB962C8B-B14F-4D97-AF65-F5344CB8AC3E}">
        <p14:creationId xmlns:p14="http://schemas.microsoft.com/office/powerpoint/2010/main" val="13998281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7024744" cy="792088"/>
          </a:xfrm>
        </p:spPr>
        <p:txBody>
          <a:bodyPr/>
          <a:lstStyle/>
          <a:p>
            <a:r>
              <a:rPr lang="en-GB" b="1" dirty="0"/>
              <a:t>Question 8 Part A answers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788024" y="9952"/>
            <a:ext cx="273630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GB" sz="2800" b="1" dirty="0">
                <a:solidFill>
                  <a:schemeClr val="bg1"/>
                </a:solidFill>
              </a:rPr>
              <a:t>Question 8 </a:t>
            </a:r>
          </a:p>
        </p:txBody>
      </p:sp>
      <p:sp>
        <p:nvSpPr>
          <p:cNvPr id="9" name="Rectangle 8"/>
          <p:cNvSpPr/>
          <p:nvPr/>
        </p:nvSpPr>
        <p:spPr>
          <a:xfrm>
            <a:off x="467544" y="1050844"/>
            <a:ext cx="813690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GB" b="1" dirty="0"/>
              <a:t>Bat conservation</a:t>
            </a:r>
          </a:p>
          <a:p>
            <a:pPr algn="l" rtl="0"/>
            <a:r>
              <a:rPr lang="en-US" dirty="0"/>
              <a:t>Many bats are dying from a new illness called ................................. syndrome.</a:t>
            </a:r>
          </a:p>
          <a:p>
            <a:pPr algn="l" rtl="0"/>
            <a:r>
              <a:rPr lang="en-US" dirty="0"/>
              <a:t>..................................have brought the fungus to North America</a:t>
            </a:r>
          </a:p>
          <a:p>
            <a:pPr algn="l" rtl="0"/>
            <a:r>
              <a:rPr lang="en-US" dirty="0"/>
              <a:t>Bats are economically important for agriculture.</a:t>
            </a:r>
          </a:p>
          <a:p>
            <a:pPr algn="l" rtl="0"/>
            <a:r>
              <a:rPr lang="en-GB" b="1" dirty="0"/>
              <a:t>The artificial bat cave:</a:t>
            </a:r>
          </a:p>
          <a:p>
            <a:pPr algn="l" rtl="0"/>
            <a:r>
              <a:rPr lang="en-GB" dirty="0"/>
              <a:t>It’s ................................. high</a:t>
            </a:r>
          </a:p>
          <a:p>
            <a:pPr algn="l" rtl="0"/>
            <a:r>
              <a:rPr lang="en-US" dirty="0"/>
              <a:t>Bats enter through a tunnel made of .................................</a:t>
            </a:r>
          </a:p>
          <a:p>
            <a:pPr algn="l" rtl="0"/>
            <a:r>
              <a:rPr lang="en-US" b="1" dirty="0"/>
              <a:t>Other major cause of bat death:</a:t>
            </a:r>
          </a:p>
          <a:p>
            <a:pPr algn="l" rtl="0"/>
            <a:r>
              <a:rPr lang="en-US" dirty="0"/>
              <a:t>Wind turbines kill bats when they are migrating</a:t>
            </a:r>
          </a:p>
          <a:p>
            <a:pPr algn="l" rtl="0"/>
            <a:r>
              <a:rPr lang="en-GB" dirty="0"/>
              <a:t>Sudden changes in ................................. damage bats’ lungs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67544" y="4390350"/>
            <a:ext cx="669674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b="1" dirty="0">
                <a:solidFill>
                  <a:srgbClr val="FF0000"/>
                </a:solidFill>
              </a:rPr>
              <a:t>Newly identified disease known as </a:t>
            </a:r>
            <a:r>
              <a:rPr lang="en-US" b="1" u="sng" dirty="0">
                <a:solidFill>
                  <a:srgbClr val="FF0000"/>
                </a:solidFill>
              </a:rPr>
              <a:t>White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u="sng" dirty="0">
                <a:solidFill>
                  <a:srgbClr val="FF0000"/>
                </a:solidFill>
              </a:rPr>
              <a:t>Nose</a:t>
            </a:r>
            <a:endParaRPr lang="en-GB" b="1" u="sng" dirty="0">
              <a:solidFill>
                <a:srgbClr val="FF0000"/>
              </a:solidFill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flipH="1" flipV="1">
            <a:off x="2718480" y="2620504"/>
            <a:ext cx="53320" cy="25244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02773" y="4759682"/>
            <a:ext cx="903649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b="1" dirty="0">
                <a:solidFill>
                  <a:srgbClr val="0070C0"/>
                </a:solidFill>
              </a:rPr>
              <a:t>It’s thought that it was introduced by </a:t>
            </a:r>
            <a:r>
              <a:rPr lang="en-GB" b="1" dirty="0">
                <a:solidFill>
                  <a:srgbClr val="0070C0"/>
                </a:solidFill>
              </a:rPr>
              <a:t>to the North </a:t>
            </a:r>
            <a:r>
              <a:rPr lang="en-US" b="1" dirty="0">
                <a:solidFill>
                  <a:srgbClr val="0070C0"/>
                </a:solidFill>
              </a:rPr>
              <a:t>American continent by </a:t>
            </a:r>
            <a:r>
              <a:rPr lang="en-US" b="1" u="sng" dirty="0">
                <a:solidFill>
                  <a:srgbClr val="0070C0"/>
                </a:solidFill>
              </a:rPr>
              <a:t>European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u="sng" dirty="0">
                <a:solidFill>
                  <a:srgbClr val="0070C0"/>
                </a:solidFill>
              </a:rPr>
              <a:t>tourists</a:t>
            </a:r>
            <a:endParaRPr lang="en-GB" b="1" u="sng" dirty="0">
              <a:solidFill>
                <a:srgbClr val="0070C0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3419872" y="1519198"/>
            <a:ext cx="972108" cy="29179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539552" y="5322917"/>
            <a:ext cx="748883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b="1" dirty="0">
                <a:solidFill>
                  <a:srgbClr val="00B050"/>
                </a:solidFill>
              </a:rPr>
              <a:t>It has a ceiling that’s </a:t>
            </a:r>
            <a:r>
              <a:rPr lang="en-US" b="1" u="sng" dirty="0">
                <a:solidFill>
                  <a:srgbClr val="00B050"/>
                </a:solidFill>
              </a:rPr>
              <a:t>11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u="sng" dirty="0">
                <a:solidFill>
                  <a:srgbClr val="00B050"/>
                </a:solidFill>
              </a:rPr>
              <a:t>feet</a:t>
            </a:r>
            <a:r>
              <a:rPr lang="en-US" b="1" dirty="0">
                <a:solidFill>
                  <a:srgbClr val="00B050"/>
                </a:solidFill>
              </a:rPr>
              <a:t> above the ground</a:t>
            </a:r>
            <a:endParaRPr lang="en-GB" b="1" dirty="0">
              <a:solidFill>
                <a:srgbClr val="00B050"/>
              </a:solidFill>
            </a:endParaRPr>
          </a:p>
        </p:txBody>
      </p:sp>
      <p:cxnSp>
        <p:nvCxnSpPr>
          <p:cNvPr id="21" name="Straight Arrow Connector 20"/>
          <p:cNvCxnSpPr/>
          <p:nvPr/>
        </p:nvCxnSpPr>
        <p:spPr>
          <a:xfrm flipH="1" flipV="1">
            <a:off x="3682302" y="1844824"/>
            <a:ext cx="1080120" cy="291485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539552" y="5551928"/>
            <a:ext cx="792088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GB" b="1" dirty="0">
                <a:solidFill>
                  <a:schemeClr val="accent6">
                    <a:lumMod val="75000"/>
                  </a:schemeClr>
                </a:solidFill>
              </a:rPr>
              <a:t>The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only visible part of the cave from above is a </a:t>
            </a:r>
            <a:r>
              <a:rPr lang="en-US" b="1" u="sng" dirty="0">
                <a:solidFill>
                  <a:schemeClr val="accent6">
                    <a:lumMod val="75000"/>
                  </a:schemeClr>
                </a:solidFill>
              </a:rPr>
              <a:t>concrete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 shaft which the bats are able to dive into</a:t>
            </a:r>
            <a:endParaRPr lang="en-GB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 flipH="1" flipV="1">
            <a:off x="3545886" y="2975515"/>
            <a:ext cx="720080" cy="262698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75556" y="6198259"/>
            <a:ext cx="838893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b="1" dirty="0">
                <a:solidFill>
                  <a:srgbClr val="7030A0"/>
                </a:solidFill>
              </a:rPr>
              <a:t>it is thought that rapid </a:t>
            </a:r>
            <a:r>
              <a:rPr lang="en-US" b="1" u="sng" dirty="0">
                <a:solidFill>
                  <a:srgbClr val="7030A0"/>
                </a:solidFill>
              </a:rPr>
              <a:t>air</a:t>
            </a:r>
            <a:r>
              <a:rPr lang="en-US" b="1" dirty="0">
                <a:solidFill>
                  <a:srgbClr val="7030A0"/>
                </a:solidFill>
              </a:rPr>
              <a:t> </a:t>
            </a:r>
            <a:r>
              <a:rPr lang="en-US" b="1" u="sng" dirty="0">
                <a:solidFill>
                  <a:srgbClr val="7030A0"/>
                </a:solidFill>
              </a:rPr>
              <a:t>pressure</a:t>
            </a:r>
            <a:r>
              <a:rPr lang="en-US" b="1" dirty="0">
                <a:solidFill>
                  <a:srgbClr val="7030A0"/>
                </a:solidFill>
              </a:rPr>
              <a:t> changes close to the spinning blades of the wind turbines  can cause the lungs of the bats to collapse.</a:t>
            </a:r>
            <a:endParaRPr lang="en-GB" b="1" dirty="0">
              <a:solidFill>
                <a:srgbClr val="7030A0"/>
              </a:solidFill>
            </a:endParaRPr>
          </a:p>
        </p:txBody>
      </p:sp>
      <p:cxnSp>
        <p:nvCxnSpPr>
          <p:cNvPr id="35" name="Straight Arrow Connector 34"/>
          <p:cNvCxnSpPr/>
          <p:nvPr/>
        </p:nvCxnSpPr>
        <p:spPr>
          <a:xfrm flipH="1" flipV="1">
            <a:off x="2051720" y="3861048"/>
            <a:ext cx="666760" cy="233721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0514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9" grpId="0"/>
      <p:bldP spid="25" grpId="0"/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7024744" cy="792088"/>
          </a:xfrm>
        </p:spPr>
        <p:txBody>
          <a:bodyPr/>
          <a:lstStyle/>
          <a:p>
            <a:r>
              <a:rPr lang="en-GB" b="1" dirty="0"/>
              <a:t>Question 8 Part A answers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788024" y="9952"/>
            <a:ext cx="273630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GB" sz="2800" b="1" dirty="0">
                <a:solidFill>
                  <a:schemeClr val="bg1"/>
                </a:solidFill>
              </a:rPr>
              <a:t>Question 8 </a:t>
            </a:r>
          </a:p>
        </p:txBody>
      </p:sp>
      <p:sp>
        <p:nvSpPr>
          <p:cNvPr id="9" name="Rectangle 8"/>
          <p:cNvSpPr/>
          <p:nvPr/>
        </p:nvSpPr>
        <p:spPr>
          <a:xfrm>
            <a:off x="467544" y="1050844"/>
            <a:ext cx="813690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GB" b="1" dirty="0"/>
              <a:t>Information on bat protection:</a:t>
            </a:r>
          </a:p>
          <a:p>
            <a:pPr algn="l" rtl="0"/>
            <a:r>
              <a:rPr lang="en-US" dirty="0"/>
              <a:t>The best place to put a bat house is on a ................................. or building.</a:t>
            </a:r>
          </a:p>
          <a:p>
            <a:pPr algn="l" rtl="0"/>
            <a:r>
              <a:rPr lang="en-US" dirty="0"/>
              <a:t>Getting the ................................. right is the most important factor for a successful bat house.</a:t>
            </a:r>
          </a:p>
          <a:p>
            <a:pPr algn="l" rtl="0"/>
            <a:r>
              <a:rPr lang="en-US" dirty="0"/>
              <a:t>It’s best to have more than one ................................. inside a bat house.</a:t>
            </a:r>
          </a:p>
          <a:p>
            <a:pPr algn="l" rtl="0"/>
            <a:r>
              <a:rPr lang="en-US" dirty="0"/>
              <a:t>When bats are feeding, wind turbines should not operate.</a:t>
            </a:r>
          </a:p>
          <a:p>
            <a:pPr algn="l" rtl="0"/>
            <a:r>
              <a:rPr lang="en-US" dirty="0"/>
              <a:t>.................................................................. are places where most bats are likely to drown.</a:t>
            </a:r>
          </a:p>
          <a:p>
            <a:pPr algn="l" rtl="0"/>
            <a:r>
              <a:rPr lang="en-US" dirty="0"/>
              <a:t>Avoid cutting your ............................... (especially between May and September).</a:t>
            </a:r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107504" y="4390350"/>
            <a:ext cx="885698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b="1" dirty="0">
                <a:solidFill>
                  <a:srgbClr val="C00000"/>
                </a:solidFill>
              </a:rPr>
              <a:t>it’s much less likely to be occupied than if it’s on a </a:t>
            </a:r>
            <a:r>
              <a:rPr lang="en-GB" b="1" dirty="0">
                <a:solidFill>
                  <a:srgbClr val="C00000"/>
                </a:solidFill>
              </a:rPr>
              <a:t>building or </a:t>
            </a:r>
            <a:r>
              <a:rPr lang="en-GB" b="1" u="sng" dirty="0">
                <a:solidFill>
                  <a:srgbClr val="C00000"/>
                </a:solidFill>
              </a:rPr>
              <a:t>pole</a:t>
            </a:r>
            <a:r>
              <a:rPr lang="en-GB" b="1" dirty="0">
                <a:solidFill>
                  <a:srgbClr val="C00000"/>
                </a:solidFill>
              </a:rPr>
              <a:t>.</a:t>
            </a:r>
            <a:endParaRPr lang="en-GB" b="1" u="sng" dirty="0">
              <a:solidFill>
                <a:srgbClr val="C00000"/>
              </a:solidFill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flipH="1" flipV="1">
            <a:off x="2731810" y="2420888"/>
            <a:ext cx="13330" cy="298512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0" y="4759682"/>
            <a:ext cx="91440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b="1" dirty="0">
                <a:solidFill>
                  <a:srgbClr val="210CC0"/>
                </a:solidFill>
              </a:rPr>
              <a:t>I read that maintaining the proper </a:t>
            </a:r>
            <a:r>
              <a:rPr lang="en-US" b="1" u="sng" dirty="0">
                <a:solidFill>
                  <a:srgbClr val="210CC0"/>
                </a:solidFill>
              </a:rPr>
              <a:t>temperature</a:t>
            </a:r>
            <a:r>
              <a:rPr lang="en-US" b="1" dirty="0">
                <a:solidFill>
                  <a:srgbClr val="210CC0"/>
                </a:solidFill>
              </a:rPr>
              <a:t> is probably the single-most important thing to get right.</a:t>
            </a:r>
            <a:endParaRPr lang="en-GB" b="1" u="sng" dirty="0">
              <a:solidFill>
                <a:srgbClr val="210CC0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3419872" y="1519198"/>
            <a:ext cx="972108" cy="29179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61510" y="5353842"/>
            <a:ext cx="748883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b="1" dirty="0">
                <a:solidFill>
                  <a:srgbClr val="00B050"/>
                </a:solidFill>
              </a:rPr>
              <a:t>if there’s just a single </a:t>
            </a:r>
            <a:r>
              <a:rPr lang="en-US" b="1" u="sng" dirty="0">
                <a:solidFill>
                  <a:srgbClr val="00B050"/>
                </a:solidFill>
              </a:rPr>
              <a:t>chamber</a:t>
            </a:r>
            <a:r>
              <a:rPr lang="en-US" b="1" dirty="0">
                <a:solidFill>
                  <a:srgbClr val="00B050"/>
                </a:solidFill>
              </a:rPr>
              <a:t> in it, then they’re not so likely to settle in it.</a:t>
            </a:r>
            <a:endParaRPr lang="en-GB" b="1" dirty="0">
              <a:solidFill>
                <a:srgbClr val="00B050"/>
              </a:solidFill>
            </a:endParaRPr>
          </a:p>
        </p:txBody>
      </p:sp>
      <p:cxnSp>
        <p:nvCxnSpPr>
          <p:cNvPr id="21" name="Straight Arrow Connector 20"/>
          <p:cNvCxnSpPr/>
          <p:nvPr/>
        </p:nvCxnSpPr>
        <p:spPr>
          <a:xfrm flipH="1" flipV="1">
            <a:off x="3682302" y="1844824"/>
            <a:ext cx="1080120" cy="291485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0" y="5723174"/>
            <a:ext cx="91440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Bats even drink water out of </a:t>
            </a:r>
            <a:r>
              <a:rPr lang="en-US" b="1" u="sng" dirty="0">
                <a:solidFill>
                  <a:schemeClr val="accent6">
                    <a:lumMod val="75000"/>
                  </a:schemeClr>
                </a:solidFill>
              </a:rPr>
              <a:t>swimming pools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 though I read that that’s the most common</a:t>
            </a:r>
          </a:p>
          <a:p>
            <a:pPr algn="l" rtl="0"/>
            <a:r>
              <a:rPr lang="en-GB" b="1" dirty="0">
                <a:solidFill>
                  <a:schemeClr val="accent6">
                    <a:lumMod val="75000"/>
                  </a:schemeClr>
                </a:solidFill>
              </a:rPr>
              <a:t>cause of drowning.</a:t>
            </a:r>
          </a:p>
        </p:txBody>
      </p:sp>
      <p:cxnSp>
        <p:nvCxnSpPr>
          <p:cNvPr id="27" name="Straight Arrow Connector 26"/>
          <p:cNvCxnSpPr/>
          <p:nvPr/>
        </p:nvCxnSpPr>
        <p:spPr>
          <a:xfrm flipV="1">
            <a:off x="4139952" y="2975516"/>
            <a:ext cx="1224136" cy="274765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147152" y="6267393"/>
            <a:ext cx="838893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GB" b="1" dirty="0">
                <a:solidFill>
                  <a:srgbClr val="7030A0"/>
                </a:solidFill>
              </a:rPr>
              <a:t>In tropical areas, people </a:t>
            </a:r>
            <a:r>
              <a:rPr lang="en-US" b="1" dirty="0">
                <a:solidFill>
                  <a:srgbClr val="7030A0"/>
                </a:solidFill>
              </a:rPr>
              <a:t>shouldn’t cut back the branches of their </a:t>
            </a:r>
            <a:r>
              <a:rPr lang="en-US" b="1" u="sng" dirty="0">
                <a:solidFill>
                  <a:srgbClr val="7030A0"/>
                </a:solidFill>
              </a:rPr>
              <a:t>palm trees </a:t>
            </a:r>
            <a:r>
              <a:rPr lang="en-US" b="1" dirty="0">
                <a:solidFill>
                  <a:srgbClr val="7030A0"/>
                </a:solidFill>
              </a:rPr>
              <a:t>– and in particular when bats are raising their young, from May to September.</a:t>
            </a:r>
            <a:endParaRPr lang="en-GB" b="1" dirty="0">
              <a:solidFill>
                <a:srgbClr val="7030A0"/>
              </a:solidFill>
            </a:endParaRPr>
          </a:p>
        </p:txBody>
      </p:sp>
      <p:cxnSp>
        <p:nvCxnSpPr>
          <p:cNvPr id="35" name="Straight Arrow Connector 34"/>
          <p:cNvCxnSpPr/>
          <p:nvPr/>
        </p:nvCxnSpPr>
        <p:spPr>
          <a:xfrm flipH="1" flipV="1">
            <a:off x="2051720" y="3573016"/>
            <a:ext cx="693420" cy="279648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0514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9" grpId="0"/>
      <p:bldP spid="25" grpId="0"/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11560" y="1124744"/>
            <a:ext cx="7920880" cy="3508977"/>
          </a:xfrm>
        </p:spPr>
        <p:txBody>
          <a:bodyPr>
            <a:noAutofit/>
          </a:bodyPr>
          <a:lstStyle/>
          <a:p>
            <a:r>
              <a:rPr lang="en-GB" sz="2800" b="1" dirty="0"/>
              <a:t>It consists of </a:t>
            </a:r>
            <a:r>
              <a:rPr lang="en-GB" sz="2800" b="1" dirty="0">
                <a:solidFill>
                  <a:srgbClr val="FF0000"/>
                </a:solidFill>
              </a:rPr>
              <a:t>2 parts</a:t>
            </a:r>
          </a:p>
          <a:p>
            <a:r>
              <a:rPr lang="en-GB" sz="2800" b="1" dirty="0"/>
              <a:t>Part A and Part B (Gap filling)</a:t>
            </a:r>
          </a:p>
          <a:p>
            <a:r>
              <a:rPr lang="en-GB" sz="2800" b="1" dirty="0"/>
              <a:t>Both parts are on </a:t>
            </a:r>
            <a:r>
              <a:rPr lang="en-GB" sz="2800" b="1" dirty="0">
                <a:solidFill>
                  <a:srgbClr val="FF0000"/>
                </a:solidFill>
              </a:rPr>
              <a:t>the same topic.</a:t>
            </a:r>
          </a:p>
          <a:p>
            <a:r>
              <a:rPr lang="en-GB" sz="3200" b="1" u="sng" dirty="0">
                <a:solidFill>
                  <a:srgbClr val="210CC0"/>
                </a:solidFill>
              </a:rPr>
              <a:t>Part A : 5 marks for 5 gaps</a:t>
            </a:r>
          </a:p>
          <a:p>
            <a:r>
              <a:rPr lang="en-GB" sz="2800" b="1" dirty="0"/>
              <a:t>A </a:t>
            </a:r>
            <a:r>
              <a:rPr lang="en-GB" sz="2800" b="1" dirty="0">
                <a:solidFill>
                  <a:srgbClr val="FF0000"/>
                </a:solidFill>
              </a:rPr>
              <a:t>talk/monologue</a:t>
            </a:r>
            <a:r>
              <a:rPr lang="en-GB" sz="2800" b="1" dirty="0"/>
              <a:t> [one person is speaking about a certain topic] </a:t>
            </a:r>
          </a:p>
          <a:p>
            <a:r>
              <a:rPr lang="en-GB" sz="2800" b="1" dirty="0">
                <a:solidFill>
                  <a:srgbClr val="FF0000"/>
                </a:solidFill>
              </a:rPr>
              <a:t>One or two words only </a:t>
            </a:r>
            <a:r>
              <a:rPr lang="en-GB" sz="2800" b="1" dirty="0"/>
              <a:t>needed for each gap.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788024" y="9952"/>
            <a:ext cx="273630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GB" sz="2800" b="1" dirty="0">
                <a:solidFill>
                  <a:schemeClr val="bg1"/>
                </a:solidFill>
              </a:rPr>
              <a:t>Question 8 </a:t>
            </a:r>
          </a:p>
        </p:txBody>
      </p:sp>
    </p:spTree>
    <p:extLst>
      <p:ext uri="{BB962C8B-B14F-4D97-AF65-F5344CB8AC3E}">
        <p14:creationId xmlns:p14="http://schemas.microsoft.com/office/powerpoint/2010/main" val="32706622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u="sng" dirty="0">
                <a:solidFill>
                  <a:schemeClr val="accent1">
                    <a:lumMod val="50000"/>
                  </a:schemeClr>
                </a:solidFill>
              </a:rPr>
              <a:t>Example: Specimen 2015 Page 187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2323652"/>
            <a:ext cx="8136904" cy="3508977"/>
          </a:xfrm>
        </p:spPr>
        <p:txBody>
          <a:bodyPr/>
          <a:lstStyle/>
          <a:p>
            <a:r>
              <a:rPr lang="en-US" b="1" dirty="0"/>
              <a:t>You will hear a </a:t>
            </a:r>
            <a:r>
              <a:rPr lang="en-US" b="1" dirty="0">
                <a:solidFill>
                  <a:srgbClr val="FF0000"/>
                </a:solidFill>
              </a:rPr>
              <a:t>biologist</a:t>
            </a:r>
            <a:r>
              <a:rPr lang="en-US" b="1" dirty="0"/>
              <a:t> giving </a:t>
            </a:r>
            <a:r>
              <a:rPr lang="en-US" b="1" dirty="0">
                <a:solidFill>
                  <a:srgbClr val="FF0000"/>
                </a:solidFill>
              </a:rPr>
              <a:t>a talk </a:t>
            </a:r>
            <a:r>
              <a:rPr lang="en-US" b="1" dirty="0"/>
              <a:t>about bats, and the problems faced by the species.</a:t>
            </a:r>
          </a:p>
          <a:p>
            <a:endParaRPr lang="en-US" b="1" dirty="0"/>
          </a:p>
          <a:p>
            <a:r>
              <a:rPr lang="en-US" b="1" dirty="0"/>
              <a:t> Listen to the talk and </a:t>
            </a:r>
            <a:r>
              <a:rPr lang="en-US" b="1" dirty="0">
                <a:solidFill>
                  <a:srgbClr val="FF0000"/>
                </a:solidFill>
              </a:rPr>
              <a:t>complete</a:t>
            </a:r>
            <a:r>
              <a:rPr lang="en-US" b="1" dirty="0"/>
              <a:t> the notes in Part A.</a:t>
            </a:r>
          </a:p>
          <a:p>
            <a:pPr marL="68580" indent="0">
              <a:buNone/>
            </a:pPr>
            <a:r>
              <a:rPr lang="en-US" b="1" dirty="0"/>
              <a:t> </a:t>
            </a:r>
          </a:p>
          <a:p>
            <a:r>
              <a:rPr lang="en-US" b="1" dirty="0"/>
              <a:t>Write </a:t>
            </a:r>
            <a:r>
              <a:rPr lang="en-US" b="1" dirty="0">
                <a:solidFill>
                  <a:srgbClr val="FF0000"/>
                </a:solidFill>
              </a:rPr>
              <a:t>one or two words only </a:t>
            </a:r>
            <a:r>
              <a:rPr lang="en-US" b="1" dirty="0"/>
              <a:t>in each gap. You will hear the talk </a:t>
            </a:r>
            <a:r>
              <a:rPr lang="en-GB" b="1" dirty="0"/>
              <a:t>twice.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788024" y="9952"/>
            <a:ext cx="273630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GB" sz="2800" b="1" dirty="0">
                <a:solidFill>
                  <a:schemeClr val="bg1"/>
                </a:solidFill>
              </a:rPr>
              <a:t>Question 8 </a:t>
            </a:r>
          </a:p>
        </p:txBody>
      </p:sp>
    </p:spTree>
    <p:extLst>
      <p:ext uri="{BB962C8B-B14F-4D97-AF65-F5344CB8AC3E}">
        <p14:creationId xmlns:p14="http://schemas.microsoft.com/office/powerpoint/2010/main" val="34453343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548680"/>
            <a:ext cx="8352928" cy="792088"/>
          </a:xfrm>
        </p:spPr>
        <p:txBody>
          <a:bodyPr>
            <a:normAutofit fontScale="90000"/>
          </a:bodyPr>
          <a:lstStyle/>
          <a:p>
            <a:r>
              <a:rPr lang="en-GB" b="1" dirty="0">
                <a:solidFill>
                  <a:schemeClr val="accent1">
                    <a:lumMod val="50000"/>
                  </a:schemeClr>
                </a:solidFill>
              </a:rPr>
              <a:t>What should I do before listening?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412776"/>
            <a:ext cx="7920880" cy="4608512"/>
          </a:xfrm>
        </p:spPr>
        <p:txBody>
          <a:bodyPr>
            <a:noAutofit/>
          </a:bodyPr>
          <a:lstStyle/>
          <a:p>
            <a:r>
              <a:rPr lang="en-GB" sz="2800" dirty="0">
                <a:solidFill>
                  <a:schemeClr val="tx1"/>
                </a:solidFill>
              </a:rPr>
              <a:t>Circle or underline the </a:t>
            </a:r>
            <a:r>
              <a:rPr lang="en-GB" sz="2800" b="1" dirty="0">
                <a:solidFill>
                  <a:srgbClr val="FF0000"/>
                </a:solidFill>
              </a:rPr>
              <a:t>key words</a:t>
            </a:r>
            <a:r>
              <a:rPr lang="en-GB" sz="2800" dirty="0">
                <a:solidFill>
                  <a:schemeClr val="tx1"/>
                </a:solidFill>
              </a:rPr>
              <a:t>.</a:t>
            </a:r>
          </a:p>
          <a:p>
            <a:r>
              <a:rPr lang="en-GB" sz="2800" dirty="0">
                <a:solidFill>
                  <a:schemeClr val="tx1"/>
                </a:solidFill>
              </a:rPr>
              <a:t>Predict which </a:t>
            </a:r>
            <a:r>
              <a:rPr lang="en-GB" sz="2800" b="1" dirty="0">
                <a:solidFill>
                  <a:srgbClr val="FF0000"/>
                </a:solidFill>
              </a:rPr>
              <a:t>parts of speech </a:t>
            </a:r>
            <a:r>
              <a:rPr lang="en-GB" sz="2800" dirty="0">
                <a:solidFill>
                  <a:schemeClr val="tx1"/>
                </a:solidFill>
              </a:rPr>
              <a:t>could it be (noun, verb, adjective , adverb …..</a:t>
            </a:r>
            <a:r>
              <a:rPr lang="en-GB" sz="2800" dirty="0" err="1">
                <a:solidFill>
                  <a:schemeClr val="tx1"/>
                </a:solidFill>
              </a:rPr>
              <a:t>etc</a:t>
            </a:r>
            <a:r>
              <a:rPr lang="en-GB" sz="2800" dirty="0">
                <a:solidFill>
                  <a:schemeClr val="tx1"/>
                </a:solidFill>
              </a:rPr>
              <a:t>), and whether the noun is </a:t>
            </a:r>
            <a:r>
              <a:rPr lang="en-GB" sz="2800" b="1" dirty="0">
                <a:solidFill>
                  <a:srgbClr val="FF0000"/>
                </a:solidFill>
              </a:rPr>
              <a:t>singular or plural</a:t>
            </a:r>
            <a:r>
              <a:rPr lang="en-GB" sz="2800" dirty="0">
                <a:solidFill>
                  <a:schemeClr val="tx1"/>
                </a:solidFill>
              </a:rPr>
              <a:t>.</a:t>
            </a:r>
          </a:p>
          <a:p>
            <a:r>
              <a:rPr lang="en-GB" sz="2800" dirty="0">
                <a:solidFill>
                  <a:schemeClr val="tx1"/>
                </a:solidFill>
              </a:rPr>
              <a:t>Words like ‘called’, ‘named’ are indicators that answers could be proper nouns (the names of specific people, countries, places, rivers, seas, movies..</a:t>
            </a:r>
            <a:r>
              <a:rPr lang="en-GB" sz="2800" dirty="0" err="1">
                <a:solidFill>
                  <a:schemeClr val="tx1"/>
                </a:solidFill>
              </a:rPr>
              <a:t>etc</a:t>
            </a:r>
            <a:r>
              <a:rPr lang="en-GB" sz="2800" dirty="0">
                <a:solidFill>
                  <a:schemeClr val="tx1"/>
                </a:solidFill>
              </a:rPr>
              <a:t>) </a:t>
            </a:r>
          </a:p>
          <a:p>
            <a:pPr marL="68580" indent="0">
              <a:buNone/>
            </a:pPr>
            <a:r>
              <a:rPr lang="en-GB" sz="2800" dirty="0">
                <a:solidFill>
                  <a:schemeClr val="tx1"/>
                </a:solidFill>
              </a:rPr>
              <a:t>Remember to write their </a:t>
            </a:r>
            <a:r>
              <a:rPr lang="en-GB" sz="2800" b="1" dirty="0">
                <a:solidFill>
                  <a:srgbClr val="FF0000"/>
                </a:solidFill>
              </a:rPr>
              <a:t>initials in capital letters (upper cases) </a:t>
            </a:r>
          </a:p>
          <a:p>
            <a:pPr marL="68580" indent="0">
              <a:buNone/>
            </a:pPr>
            <a:r>
              <a:rPr lang="en-GB" dirty="0">
                <a:solidFill>
                  <a:schemeClr val="tx1"/>
                </a:solidFill>
              </a:rPr>
              <a:t>Sometimes you can find </a:t>
            </a:r>
            <a:r>
              <a:rPr lang="en-GB" b="1" dirty="0">
                <a:solidFill>
                  <a:srgbClr val="FF0000"/>
                </a:solidFill>
              </a:rPr>
              <a:t>subheadings</a:t>
            </a:r>
            <a:r>
              <a:rPr lang="en-GB" dirty="0">
                <a:solidFill>
                  <a:srgbClr val="FF0000"/>
                </a:solidFill>
              </a:rPr>
              <a:t> </a:t>
            </a:r>
            <a:r>
              <a:rPr lang="en-GB" dirty="0">
                <a:solidFill>
                  <a:schemeClr val="tx1"/>
                </a:solidFill>
              </a:rPr>
              <a:t>to help you </a:t>
            </a:r>
            <a:r>
              <a:rPr lang="en-GB" b="1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788024" y="9952"/>
            <a:ext cx="273630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GB" sz="2800" b="1" dirty="0">
                <a:solidFill>
                  <a:schemeClr val="bg1"/>
                </a:solidFill>
              </a:rPr>
              <a:t>Question 8 </a:t>
            </a:r>
          </a:p>
        </p:txBody>
      </p:sp>
    </p:spTree>
    <p:extLst>
      <p:ext uri="{BB962C8B-B14F-4D97-AF65-F5344CB8AC3E}">
        <p14:creationId xmlns:p14="http://schemas.microsoft.com/office/powerpoint/2010/main" val="32929929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-243408"/>
            <a:ext cx="8208912" cy="7101408"/>
          </a:xfrm>
        </p:spPr>
      </p:pic>
    </p:spTree>
    <p:extLst>
      <p:ext uri="{BB962C8B-B14F-4D97-AF65-F5344CB8AC3E}">
        <p14:creationId xmlns:p14="http://schemas.microsoft.com/office/powerpoint/2010/main" val="41929362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1027664"/>
            <a:ext cx="8064896" cy="745152"/>
          </a:xfrm>
        </p:spPr>
        <p:txBody>
          <a:bodyPr>
            <a:normAutofit fontScale="90000"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Now listen and complete the talk</a:t>
            </a:r>
          </a:p>
        </p:txBody>
      </p:sp>
      <p:pic>
        <p:nvPicPr>
          <p:cNvPr id="5" name="sp2015 question 8 part A +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127500" y="2138388"/>
            <a:ext cx="2244700" cy="2244700"/>
          </a:xfrm>
        </p:spPr>
      </p:pic>
      <p:sp>
        <p:nvSpPr>
          <p:cNvPr id="4" name="TextBox 3"/>
          <p:cNvSpPr txBox="1"/>
          <p:nvPr/>
        </p:nvSpPr>
        <p:spPr>
          <a:xfrm>
            <a:off x="4788024" y="9952"/>
            <a:ext cx="273630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GB" sz="2800" b="1" dirty="0">
                <a:solidFill>
                  <a:schemeClr val="bg1"/>
                </a:solidFill>
              </a:rPr>
              <a:t>Question 8 </a:t>
            </a:r>
          </a:p>
        </p:txBody>
      </p:sp>
    </p:spTree>
    <p:extLst>
      <p:ext uri="{BB962C8B-B14F-4D97-AF65-F5344CB8AC3E}">
        <p14:creationId xmlns:p14="http://schemas.microsoft.com/office/powerpoint/2010/main" val="3406703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162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7024744" cy="792088"/>
          </a:xfrm>
        </p:spPr>
        <p:txBody>
          <a:bodyPr/>
          <a:lstStyle/>
          <a:p>
            <a:r>
              <a:rPr lang="en-GB" b="1" dirty="0"/>
              <a:t>Question 8 Part A answers 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196752"/>
            <a:ext cx="6768752" cy="5661248"/>
          </a:xfrm>
        </p:spPr>
      </p:pic>
      <p:sp>
        <p:nvSpPr>
          <p:cNvPr id="5" name="TextBox 4"/>
          <p:cNvSpPr txBox="1"/>
          <p:nvPr/>
        </p:nvSpPr>
        <p:spPr>
          <a:xfrm>
            <a:off x="4788024" y="9952"/>
            <a:ext cx="273630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GB" sz="2800" b="1" dirty="0">
                <a:solidFill>
                  <a:schemeClr val="bg1"/>
                </a:solidFill>
              </a:rPr>
              <a:t>Question 8 </a:t>
            </a:r>
          </a:p>
        </p:txBody>
      </p:sp>
    </p:spTree>
    <p:extLst>
      <p:ext uri="{BB962C8B-B14F-4D97-AF65-F5344CB8AC3E}">
        <p14:creationId xmlns:p14="http://schemas.microsoft.com/office/powerpoint/2010/main" val="26499981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7024744" cy="792088"/>
          </a:xfrm>
        </p:spPr>
        <p:txBody>
          <a:bodyPr/>
          <a:lstStyle/>
          <a:p>
            <a:r>
              <a:rPr lang="en-GB" b="1" dirty="0"/>
              <a:t>Question 8 Part A answers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788024" y="9952"/>
            <a:ext cx="273630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GB" sz="2800" b="1" dirty="0">
                <a:solidFill>
                  <a:schemeClr val="bg1"/>
                </a:solidFill>
              </a:rPr>
              <a:t>Question 8 </a:t>
            </a:r>
          </a:p>
        </p:txBody>
      </p:sp>
      <p:sp>
        <p:nvSpPr>
          <p:cNvPr id="9" name="Rectangle 8"/>
          <p:cNvSpPr/>
          <p:nvPr/>
        </p:nvSpPr>
        <p:spPr>
          <a:xfrm>
            <a:off x="467544" y="1050844"/>
            <a:ext cx="813690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GB" b="1" dirty="0"/>
              <a:t>Bat conservation</a:t>
            </a:r>
          </a:p>
          <a:p>
            <a:pPr algn="l" rtl="0"/>
            <a:r>
              <a:rPr lang="en-US" dirty="0"/>
              <a:t>Many bats are dying from a new illness called ................................. syndrome.</a:t>
            </a:r>
          </a:p>
          <a:p>
            <a:pPr algn="l" rtl="0"/>
            <a:r>
              <a:rPr lang="en-US" dirty="0"/>
              <a:t>..................................have brought the fungus to North America.</a:t>
            </a:r>
          </a:p>
          <a:p>
            <a:pPr algn="l" rtl="0"/>
            <a:r>
              <a:rPr lang="en-US" dirty="0"/>
              <a:t>Bats are economically important for agriculture.</a:t>
            </a:r>
          </a:p>
          <a:p>
            <a:pPr algn="l" rtl="0"/>
            <a:r>
              <a:rPr lang="en-GB" b="1" dirty="0"/>
              <a:t>The artificial bat cave:</a:t>
            </a:r>
          </a:p>
          <a:p>
            <a:pPr algn="l" rtl="0"/>
            <a:r>
              <a:rPr lang="en-GB" dirty="0"/>
              <a:t>It’s ................................. high.</a:t>
            </a:r>
          </a:p>
          <a:p>
            <a:pPr algn="l" rtl="0"/>
            <a:r>
              <a:rPr lang="en-US" dirty="0"/>
              <a:t>Bats enter through a tunnel made of .................................</a:t>
            </a:r>
          </a:p>
          <a:p>
            <a:pPr algn="l" rtl="0"/>
            <a:r>
              <a:rPr lang="en-US" b="1" dirty="0"/>
              <a:t>Other major cause of bat death:</a:t>
            </a:r>
          </a:p>
          <a:p>
            <a:pPr algn="l" rtl="0"/>
            <a:r>
              <a:rPr lang="en-US" dirty="0"/>
              <a:t>Wind turbines kill bats when they are migrating.</a:t>
            </a:r>
          </a:p>
          <a:p>
            <a:pPr algn="l" rtl="0"/>
            <a:r>
              <a:rPr lang="en-GB" dirty="0"/>
              <a:t>Sudden changes in ................................. damage bats’ lungs.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67544" y="4390350"/>
            <a:ext cx="669674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b="1" dirty="0">
                <a:solidFill>
                  <a:srgbClr val="FF0000"/>
                </a:solidFill>
              </a:rPr>
              <a:t>Newly identified disease known as </a:t>
            </a:r>
            <a:r>
              <a:rPr lang="en-US" b="1" u="sng" dirty="0">
                <a:solidFill>
                  <a:srgbClr val="FF0000"/>
                </a:solidFill>
              </a:rPr>
              <a:t>White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u="sng" dirty="0">
                <a:solidFill>
                  <a:srgbClr val="FF0000"/>
                </a:solidFill>
              </a:rPr>
              <a:t>Nose</a:t>
            </a:r>
            <a:endParaRPr lang="en-GB" b="1" u="sng" dirty="0">
              <a:solidFill>
                <a:srgbClr val="FF0000"/>
              </a:solidFill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flipH="1" flipV="1">
            <a:off x="2718480" y="2620504"/>
            <a:ext cx="53320" cy="25244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07504" y="4759682"/>
            <a:ext cx="903649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b="1" dirty="0">
                <a:solidFill>
                  <a:srgbClr val="0070C0"/>
                </a:solidFill>
              </a:rPr>
              <a:t>It’s thought that it was introduced by </a:t>
            </a:r>
            <a:r>
              <a:rPr lang="en-GB" b="1" dirty="0">
                <a:solidFill>
                  <a:srgbClr val="0070C0"/>
                </a:solidFill>
              </a:rPr>
              <a:t>to the North </a:t>
            </a:r>
            <a:r>
              <a:rPr lang="en-US" b="1" dirty="0">
                <a:solidFill>
                  <a:srgbClr val="0070C0"/>
                </a:solidFill>
              </a:rPr>
              <a:t>American continent by </a:t>
            </a:r>
            <a:r>
              <a:rPr lang="en-US" b="1" u="sng" dirty="0">
                <a:solidFill>
                  <a:srgbClr val="0070C0"/>
                </a:solidFill>
              </a:rPr>
              <a:t>European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u="sng" dirty="0">
                <a:solidFill>
                  <a:srgbClr val="0070C0"/>
                </a:solidFill>
              </a:rPr>
              <a:t>tourists</a:t>
            </a:r>
            <a:endParaRPr lang="en-GB" b="1" u="sng" dirty="0">
              <a:solidFill>
                <a:srgbClr val="0070C0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3419872" y="1519198"/>
            <a:ext cx="972108" cy="29179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539552" y="5144908"/>
            <a:ext cx="748883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b="1" dirty="0">
                <a:solidFill>
                  <a:srgbClr val="00B050"/>
                </a:solidFill>
              </a:rPr>
              <a:t>It has a ceiling that’s </a:t>
            </a:r>
            <a:r>
              <a:rPr lang="en-US" b="1" u="sng" dirty="0">
                <a:solidFill>
                  <a:srgbClr val="00B050"/>
                </a:solidFill>
              </a:rPr>
              <a:t>11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u="sng" dirty="0">
                <a:solidFill>
                  <a:srgbClr val="00B050"/>
                </a:solidFill>
              </a:rPr>
              <a:t>feet</a:t>
            </a:r>
            <a:r>
              <a:rPr lang="en-US" b="1" dirty="0">
                <a:solidFill>
                  <a:srgbClr val="00B050"/>
                </a:solidFill>
              </a:rPr>
              <a:t> above the ground</a:t>
            </a:r>
            <a:endParaRPr lang="en-GB" b="1" dirty="0">
              <a:solidFill>
                <a:srgbClr val="00B050"/>
              </a:solidFill>
            </a:endParaRPr>
          </a:p>
        </p:txBody>
      </p:sp>
      <p:cxnSp>
        <p:nvCxnSpPr>
          <p:cNvPr id="21" name="Straight Arrow Connector 20"/>
          <p:cNvCxnSpPr/>
          <p:nvPr/>
        </p:nvCxnSpPr>
        <p:spPr>
          <a:xfrm flipH="1" flipV="1">
            <a:off x="3682302" y="1844824"/>
            <a:ext cx="1080120" cy="291485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539552" y="5551928"/>
            <a:ext cx="792088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GB" b="1" dirty="0">
                <a:solidFill>
                  <a:schemeClr val="accent6">
                    <a:lumMod val="75000"/>
                  </a:schemeClr>
                </a:solidFill>
              </a:rPr>
              <a:t>The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only visible part of the cave from above is a </a:t>
            </a:r>
            <a:r>
              <a:rPr lang="en-US" b="1" u="sng" dirty="0">
                <a:solidFill>
                  <a:schemeClr val="accent6">
                    <a:lumMod val="75000"/>
                  </a:schemeClr>
                </a:solidFill>
              </a:rPr>
              <a:t>concrete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 shaft which the bats are able to dive into</a:t>
            </a:r>
            <a:endParaRPr lang="en-GB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 flipH="1" flipV="1">
            <a:off x="3545886" y="2975515"/>
            <a:ext cx="720080" cy="262698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75556" y="6198259"/>
            <a:ext cx="838893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b="1" dirty="0">
                <a:solidFill>
                  <a:srgbClr val="7030A0"/>
                </a:solidFill>
              </a:rPr>
              <a:t>It is thought that rapid </a:t>
            </a:r>
            <a:r>
              <a:rPr lang="en-US" b="1" u="sng" dirty="0">
                <a:solidFill>
                  <a:srgbClr val="7030A0"/>
                </a:solidFill>
              </a:rPr>
              <a:t>air</a:t>
            </a:r>
            <a:r>
              <a:rPr lang="en-US" b="1" dirty="0">
                <a:solidFill>
                  <a:srgbClr val="7030A0"/>
                </a:solidFill>
              </a:rPr>
              <a:t> </a:t>
            </a:r>
            <a:r>
              <a:rPr lang="en-US" b="1" u="sng" dirty="0">
                <a:solidFill>
                  <a:srgbClr val="7030A0"/>
                </a:solidFill>
              </a:rPr>
              <a:t>pressure</a:t>
            </a:r>
            <a:r>
              <a:rPr lang="en-US" b="1" dirty="0">
                <a:solidFill>
                  <a:srgbClr val="7030A0"/>
                </a:solidFill>
              </a:rPr>
              <a:t> changes close to the spinning blades of the wind turbines  can cause the lungs of the bats to collapse.</a:t>
            </a:r>
            <a:endParaRPr lang="en-GB" b="1" dirty="0">
              <a:solidFill>
                <a:srgbClr val="7030A0"/>
              </a:solidFill>
            </a:endParaRPr>
          </a:p>
        </p:txBody>
      </p:sp>
      <p:cxnSp>
        <p:nvCxnSpPr>
          <p:cNvPr id="35" name="Straight Arrow Connector 34"/>
          <p:cNvCxnSpPr/>
          <p:nvPr/>
        </p:nvCxnSpPr>
        <p:spPr>
          <a:xfrm flipH="1" flipV="1">
            <a:off x="2051720" y="3861048"/>
            <a:ext cx="666760" cy="233721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1411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9" grpId="0"/>
      <p:bldP spid="25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7024744" cy="720080"/>
          </a:xfrm>
        </p:spPr>
        <p:txBody>
          <a:bodyPr/>
          <a:lstStyle/>
          <a:p>
            <a:r>
              <a:rPr lang="en-GB" b="1" dirty="0"/>
              <a:t>Question 8 Part B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772816"/>
            <a:ext cx="9001000" cy="3508977"/>
          </a:xfrm>
        </p:spPr>
        <p:txBody>
          <a:bodyPr/>
          <a:lstStyle/>
          <a:p>
            <a:r>
              <a:rPr lang="en-GB" b="1" dirty="0">
                <a:solidFill>
                  <a:schemeClr val="tx1"/>
                </a:solidFill>
              </a:rPr>
              <a:t>Part B is </a:t>
            </a:r>
            <a:r>
              <a:rPr lang="en-GB" b="1" dirty="0">
                <a:solidFill>
                  <a:srgbClr val="FF0000"/>
                </a:solidFill>
              </a:rPr>
              <a:t>related to </a:t>
            </a:r>
            <a:r>
              <a:rPr lang="en-GB" b="1" dirty="0">
                <a:solidFill>
                  <a:schemeClr val="tx1"/>
                </a:solidFill>
              </a:rPr>
              <a:t>part A as both parts are on the same topic, yet it’s often a </a:t>
            </a:r>
            <a:r>
              <a:rPr lang="en-GB" b="1" dirty="0">
                <a:solidFill>
                  <a:srgbClr val="FF0000"/>
                </a:solidFill>
              </a:rPr>
              <a:t>conversation or an interview</a:t>
            </a:r>
          </a:p>
          <a:p>
            <a:pPr marL="68580" indent="0">
              <a:buNone/>
            </a:pPr>
            <a:r>
              <a:rPr lang="en-GB" b="1" dirty="0">
                <a:solidFill>
                  <a:schemeClr val="tx1"/>
                </a:solidFill>
              </a:rPr>
              <a:t>between two people adding extra information to the</a:t>
            </a:r>
          </a:p>
          <a:p>
            <a:pPr marL="68580" indent="0">
              <a:buNone/>
            </a:pPr>
            <a:r>
              <a:rPr lang="en-GB" b="1" dirty="0">
                <a:solidFill>
                  <a:schemeClr val="tx1"/>
                </a:solidFill>
              </a:rPr>
              <a:t>exact same topic.</a:t>
            </a:r>
          </a:p>
          <a:p>
            <a:pPr marL="68580" indent="0">
              <a:buNone/>
            </a:pP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88024" y="9952"/>
            <a:ext cx="273630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GB" sz="2800" b="1" dirty="0">
                <a:solidFill>
                  <a:schemeClr val="bg1"/>
                </a:solidFill>
              </a:rPr>
              <a:t>Question 8 </a:t>
            </a:r>
          </a:p>
        </p:txBody>
      </p:sp>
    </p:spTree>
    <p:extLst>
      <p:ext uri="{BB962C8B-B14F-4D97-AF65-F5344CB8AC3E}">
        <p14:creationId xmlns:p14="http://schemas.microsoft.com/office/powerpoint/2010/main" val="317559180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265</TotalTime>
  <Words>812</Words>
  <Application>Microsoft Office PowerPoint</Application>
  <PresentationFormat>On-screen Show (4:3)</PresentationFormat>
  <Paragraphs>91</Paragraphs>
  <Slides>14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Arial</vt:lpstr>
      <vt:lpstr>Calibri</vt:lpstr>
      <vt:lpstr>Century Gothic</vt:lpstr>
      <vt:lpstr>Tahoma</vt:lpstr>
      <vt:lpstr>Wingdings 2</vt:lpstr>
      <vt:lpstr>Austin</vt:lpstr>
      <vt:lpstr>Office Theme</vt:lpstr>
      <vt:lpstr>1_Office Theme</vt:lpstr>
      <vt:lpstr>Question 8</vt:lpstr>
      <vt:lpstr>PowerPoint Presentation</vt:lpstr>
      <vt:lpstr>Example: Specimen 2015 Page 187</vt:lpstr>
      <vt:lpstr>What should I do before listening?</vt:lpstr>
      <vt:lpstr>PowerPoint Presentation</vt:lpstr>
      <vt:lpstr>Now listen and complete the talk</vt:lpstr>
      <vt:lpstr>Question 8 Part A answers </vt:lpstr>
      <vt:lpstr>Question 8 Part A answers </vt:lpstr>
      <vt:lpstr>Question 8 Part B</vt:lpstr>
      <vt:lpstr>Specimen 2015 Question 8 part B</vt:lpstr>
      <vt:lpstr>Now listen to the conversation and fill in the gaps.</vt:lpstr>
      <vt:lpstr>Question 8 Part B answers </vt:lpstr>
      <vt:lpstr>Question 8 Part A answers </vt:lpstr>
      <vt:lpstr>Question 8 Part A answers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Question 8</dc:title>
  <dc:creator>EmoNourMaDola</dc:creator>
  <cp:lastModifiedBy>Fsams XujjEY</cp:lastModifiedBy>
  <cp:revision>31</cp:revision>
  <dcterms:created xsi:type="dcterms:W3CDTF">2017-10-01T07:57:30Z</dcterms:created>
  <dcterms:modified xsi:type="dcterms:W3CDTF">2017-10-18T09:43:20Z</dcterms:modified>
</cp:coreProperties>
</file>